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</p:sldMasterIdLst>
  <p:notesMasterIdLst>
    <p:notesMasterId r:id="rId18"/>
  </p:notesMasterIdLst>
  <p:sldIdLst>
    <p:sldId id="256" r:id="rId2"/>
    <p:sldId id="283" r:id="rId3"/>
    <p:sldId id="304" r:id="rId4"/>
    <p:sldId id="305" r:id="rId5"/>
    <p:sldId id="294" r:id="rId6"/>
    <p:sldId id="273" r:id="rId7"/>
    <p:sldId id="308" r:id="rId8"/>
    <p:sldId id="309" r:id="rId9"/>
    <p:sldId id="297" r:id="rId10"/>
    <p:sldId id="311" r:id="rId11"/>
    <p:sldId id="298" r:id="rId12"/>
    <p:sldId id="310" r:id="rId13"/>
    <p:sldId id="312" r:id="rId14"/>
    <p:sldId id="313" r:id="rId15"/>
    <p:sldId id="299" r:id="rId16"/>
    <p:sldId id="302" r:id="rId17"/>
  </p:sldIdLst>
  <p:sldSz cx="9144000" cy="6858000" type="screen4x3"/>
  <p:notesSz cx="6807200" cy="993933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338" autoAdjust="0"/>
    <p:restoredTop sz="94075" autoAdjust="0"/>
  </p:normalViewPr>
  <p:slideViewPr>
    <p:cSldViewPr snapToGrid="0" snapToObjects="1">
      <p:cViewPr varScale="1">
        <p:scale>
          <a:sx n="87" d="100"/>
          <a:sy n="87" d="100"/>
        </p:scale>
        <p:origin x="1554" y="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0" d="100"/>
        <a:sy n="6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0A98090-B1DA-4612-A466-A56F03777449}" type="doc">
      <dgm:prSet loTypeId="urn:microsoft.com/office/officeart/2005/8/layout/chevronAccent+Icon" loCatId="officeonline" qsTypeId="urn:microsoft.com/office/officeart/2005/8/quickstyle/simple1" qsCatId="simple" csTypeId="urn:microsoft.com/office/officeart/2005/8/colors/accent1_2" csCatId="accent1" phldr="1"/>
      <dgm:spPr/>
    </dgm:pt>
    <dgm:pt modelId="{17FEB6F9-655E-4914-B034-3564059BA1F0}">
      <dgm:prSet phldrT="[Text]" custT="1"/>
      <dgm:spPr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r>
            <a:rPr lang="en-MY" sz="1800" b="1" dirty="0" smtClean="0"/>
            <a:t>Customised M&amp;E</a:t>
          </a:r>
          <a:endParaRPr lang="en-MY" sz="1800" b="1" dirty="0"/>
        </a:p>
      </dgm:t>
    </dgm:pt>
    <dgm:pt modelId="{1D546691-5035-43A7-8EAF-0AA64008E16F}" type="parTrans" cxnId="{849FEC8D-3E5B-48B9-9882-361A6086F8E8}">
      <dgm:prSet/>
      <dgm:spPr/>
      <dgm:t>
        <a:bodyPr/>
        <a:lstStyle/>
        <a:p>
          <a:endParaRPr lang="en-MY"/>
        </a:p>
      </dgm:t>
    </dgm:pt>
    <dgm:pt modelId="{DB5D04FD-017C-45EF-9577-AB09E55FBC59}" type="sibTrans" cxnId="{849FEC8D-3E5B-48B9-9882-361A6086F8E8}">
      <dgm:prSet/>
      <dgm:spPr/>
      <dgm:t>
        <a:bodyPr/>
        <a:lstStyle/>
        <a:p>
          <a:endParaRPr lang="en-MY"/>
        </a:p>
      </dgm:t>
    </dgm:pt>
    <dgm:pt modelId="{A9097431-6AAB-4D79-95F9-7BB0C04B5C8A}">
      <dgm:prSet phldrT="[Text]" custT="1"/>
      <dgm:spPr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r>
            <a:rPr lang="en-MY" sz="1800" b="1" dirty="0" smtClean="0"/>
            <a:t>Hi-Tech M&amp;E</a:t>
          </a:r>
          <a:endParaRPr lang="en-MY" sz="1800" b="1" dirty="0"/>
        </a:p>
      </dgm:t>
    </dgm:pt>
    <dgm:pt modelId="{0B59E370-894E-4C6B-A080-B1537C32F631}" type="parTrans" cxnId="{AA51EC05-6F5E-4574-9F52-6821E92E0A3D}">
      <dgm:prSet/>
      <dgm:spPr/>
      <dgm:t>
        <a:bodyPr/>
        <a:lstStyle/>
        <a:p>
          <a:endParaRPr lang="en-MY"/>
        </a:p>
      </dgm:t>
    </dgm:pt>
    <dgm:pt modelId="{EC1B4455-51B1-40FF-AD28-9A29F92A8FF9}" type="sibTrans" cxnId="{AA51EC05-6F5E-4574-9F52-6821E92E0A3D}">
      <dgm:prSet/>
      <dgm:spPr/>
      <dgm:t>
        <a:bodyPr/>
        <a:lstStyle/>
        <a:p>
          <a:endParaRPr lang="en-MY"/>
        </a:p>
      </dgm:t>
    </dgm:pt>
    <dgm:pt modelId="{81FA5237-93B0-466F-9317-2DF6F0465C3D}">
      <dgm:prSet phldrT="[Text]" custT="1"/>
      <dgm:spPr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r>
            <a:rPr lang="en-MY" sz="1800" b="1" dirty="0" smtClean="0"/>
            <a:t>Engineering Supporting Industries</a:t>
          </a:r>
          <a:endParaRPr lang="en-MY" sz="1800" b="1" dirty="0"/>
        </a:p>
      </dgm:t>
    </dgm:pt>
    <dgm:pt modelId="{E67709FD-2B97-479F-8304-0AC67AC5A0A0}" type="parTrans" cxnId="{0C696451-5F05-4E9E-8E15-7DA0D6CE8709}">
      <dgm:prSet/>
      <dgm:spPr/>
      <dgm:t>
        <a:bodyPr/>
        <a:lstStyle/>
        <a:p>
          <a:endParaRPr lang="en-MY"/>
        </a:p>
      </dgm:t>
    </dgm:pt>
    <dgm:pt modelId="{8548AC3B-72DE-4D0A-A925-60D814636329}" type="sibTrans" cxnId="{0C696451-5F05-4E9E-8E15-7DA0D6CE8709}">
      <dgm:prSet/>
      <dgm:spPr/>
      <dgm:t>
        <a:bodyPr/>
        <a:lstStyle/>
        <a:p>
          <a:endParaRPr lang="en-MY"/>
        </a:p>
      </dgm:t>
    </dgm:pt>
    <dgm:pt modelId="{53E10716-6758-47D2-A9F8-FB3C0996C99D}" type="pres">
      <dgm:prSet presAssocID="{60A98090-B1DA-4612-A466-A56F03777449}" presName="Name0" presStyleCnt="0">
        <dgm:presLayoutVars>
          <dgm:dir/>
          <dgm:resizeHandles val="exact"/>
        </dgm:presLayoutVars>
      </dgm:prSet>
      <dgm:spPr/>
    </dgm:pt>
    <dgm:pt modelId="{2BCBB38F-30C1-4312-8F93-A82760D6F6ED}" type="pres">
      <dgm:prSet presAssocID="{17FEB6F9-655E-4914-B034-3564059BA1F0}" presName="composite" presStyleCnt="0"/>
      <dgm:spPr>
        <a:scene3d>
          <a:camera prst="orthographicFront"/>
          <a:lightRig rig="threePt" dir="t"/>
        </a:scene3d>
        <a:sp3d>
          <a:bevelT/>
        </a:sp3d>
      </dgm:spPr>
    </dgm:pt>
    <dgm:pt modelId="{5C1B05A6-AF11-43A6-B78F-E09A2F533F52}" type="pres">
      <dgm:prSet presAssocID="{17FEB6F9-655E-4914-B034-3564059BA1F0}" presName="bgChev" presStyleLbl="node1" presStyleIdx="0" presStyleCnt="3" custLinFactNeighborX="-903" custLinFactNeighborY="5"/>
      <dgm:spPr>
        <a:scene3d>
          <a:camera prst="orthographicFront"/>
          <a:lightRig rig="threePt" dir="t"/>
        </a:scene3d>
        <a:sp3d>
          <a:bevelT/>
        </a:sp3d>
      </dgm:spPr>
    </dgm:pt>
    <dgm:pt modelId="{BABA8A6B-08D1-4F7F-B407-F2CD2D3C0278}" type="pres">
      <dgm:prSet presAssocID="{17FEB6F9-655E-4914-B034-3564059BA1F0}" presName="txNode" presStyleLbl="fgAcc1" presStyleIdx="0" presStyleCnt="3">
        <dgm:presLayoutVars>
          <dgm:bulletEnabled val="1"/>
        </dgm:presLayoutVars>
      </dgm:prSet>
      <dgm:spPr/>
      <dgm:t>
        <a:bodyPr/>
        <a:lstStyle/>
        <a:p>
          <a:endParaRPr lang="en-MY"/>
        </a:p>
      </dgm:t>
    </dgm:pt>
    <dgm:pt modelId="{E98424B2-9E16-413E-92C4-21CD9C9EEED7}" type="pres">
      <dgm:prSet presAssocID="{DB5D04FD-017C-45EF-9577-AB09E55FBC59}" presName="compositeSpace" presStyleCnt="0"/>
      <dgm:spPr>
        <a:scene3d>
          <a:camera prst="orthographicFront"/>
          <a:lightRig rig="threePt" dir="t"/>
        </a:scene3d>
        <a:sp3d>
          <a:bevelT/>
        </a:sp3d>
      </dgm:spPr>
    </dgm:pt>
    <dgm:pt modelId="{1D77397A-5AE5-42A8-8555-DC2649D85F5F}" type="pres">
      <dgm:prSet presAssocID="{A9097431-6AAB-4D79-95F9-7BB0C04B5C8A}" presName="composite" presStyleCnt="0"/>
      <dgm:spPr>
        <a:scene3d>
          <a:camera prst="orthographicFront"/>
          <a:lightRig rig="threePt" dir="t"/>
        </a:scene3d>
        <a:sp3d>
          <a:bevelT/>
        </a:sp3d>
      </dgm:spPr>
    </dgm:pt>
    <dgm:pt modelId="{0C00AD6B-0216-4506-A30B-BDE8583B67FF}" type="pres">
      <dgm:prSet presAssocID="{A9097431-6AAB-4D79-95F9-7BB0C04B5C8A}" presName="bgChev" presStyleLbl="node1" presStyleIdx="1" presStyleCnt="3"/>
      <dgm:spPr>
        <a:scene3d>
          <a:camera prst="orthographicFront"/>
          <a:lightRig rig="threePt" dir="t"/>
        </a:scene3d>
        <a:sp3d>
          <a:bevelT/>
        </a:sp3d>
      </dgm:spPr>
    </dgm:pt>
    <dgm:pt modelId="{9836F6EF-CE93-4EFF-BDDE-C4A7427DEA44}" type="pres">
      <dgm:prSet presAssocID="{A9097431-6AAB-4D79-95F9-7BB0C04B5C8A}" presName="txNode" presStyleLbl="fgAcc1" presStyleIdx="1" presStyleCnt="3">
        <dgm:presLayoutVars>
          <dgm:bulletEnabled val="1"/>
        </dgm:presLayoutVars>
      </dgm:prSet>
      <dgm:spPr/>
      <dgm:t>
        <a:bodyPr/>
        <a:lstStyle/>
        <a:p>
          <a:endParaRPr lang="en-MY"/>
        </a:p>
      </dgm:t>
    </dgm:pt>
    <dgm:pt modelId="{9EDAF319-1D5A-44BC-BAF1-858DF3173FE2}" type="pres">
      <dgm:prSet presAssocID="{EC1B4455-51B1-40FF-AD28-9A29F92A8FF9}" presName="compositeSpace" presStyleCnt="0"/>
      <dgm:spPr>
        <a:scene3d>
          <a:camera prst="orthographicFront"/>
          <a:lightRig rig="threePt" dir="t"/>
        </a:scene3d>
        <a:sp3d>
          <a:bevelT/>
        </a:sp3d>
      </dgm:spPr>
    </dgm:pt>
    <dgm:pt modelId="{2AA6EC4A-5374-47F0-AD53-6C8EFE7ACD12}" type="pres">
      <dgm:prSet presAssocID="{81FA5237-93B0-466F-9317-2DF6F0465C3D}" presName="composite" presStyleCnt="0"/>
      <dgm:spPr>
        <a:scene3d>
          <a:camera prst="orthographicFront"/>
          <a:lightRig rig="threePt" dir="t"/>
        </a:scene3d>
        <a:sp3d>
          <a:bevelT/>
        </a:sp3d>
      </dgm:spPr>
    </dgm:pt>
    <dgm:pt modelId="{ADDFB1F9-5B58-41D0-A27D-9C9167215B5E}" type="pres">
      <dgm:prSet presAssocID="{81FA5237-93B0-466F-9317-2DF6F0465C3D}" presName="bgChev" presStyleLbl="node1" presStyleIdx="2" presStyleCnt="3"/>
      <dgm:spPr>
        <a:scene3d>
          <a:camera prst="orthographicFront"/>
          <a:lightRig rig="threePt" dir="t"/>
        </a:scene3d>
        <a:sp3d>
          <a:bevelT/>
        </a:sp3d>
      </dgm:spPr>
    </dgm:pt>
    <dgm:pt modelId="{2220A492-94A0-4BB2-BDC7-6B245F2F9330}" type="pres">
      <dgm:prSet presAssocID="{81FA5237-93B0-466F-9317-2DF6F0465C3D}" presName="txNode" presStyleLbl="fgAcc1" presStyleIdx="2" presStyleCnt="3">
        <dgm:presLayoutVars>
          <dgm:bulletEnabled val="1"/>
        </dgm:presLayoutVars>
      </dgm:prSet>
      <dgm:spPr/>
      <dgm:t>
        <a:bodyPr/>
        <a:lstStyle/>
        <a:p>
          <a:endParaRPr lang="en-MY"/>
        </a:p>
      </dgm:t>
    </dgm:pt>
  </dgm:ptLst>
  <dgm:cxnLst>
    <dgm:cxn modelId="{AA51EC05-6F5E-4574-9F52-6821E92E0A3D}" srcId="{60A98090-B1DA-4612-A466-A56F03777449}" destId="{A9097431-6AAB-4D79-95F9-7BB0C04B5C8A}" srcOrd="1" destOrd="0" parTransId="{0B59E370-894E-4C6B-A080-B1537C32F631}" sibTransId="{EC1B4455-51B1-40FF-AD28-9A29F92A8FF9}"/>
    <dgm:cxn modelId="{CCD088E0-76C3-48A8-B647-6727AF88C1FD}" type="presOf" srcId="{81FA5237-93B0-466F-9317-2DF6F0465C3D}" destId="{2220A492-94A0-4BB2-BDC7-6B245F2F9330}" srcOrd="0" destOrd="0" presId="urn:microsoft.com/office/officeart/2005/8/layout/chevronAccent+Icon"/>
    <dgm:cxn modelId="{6F388E3D-B63E-42E7-8F41-F93A031A5950}" type="presOf" srcId="{17FEB6F9-655E-4914-B034-3564059BA1F0}" destId="{BABA8A6B-08D1-4F7F-B407-F2CD2D3C0278}" srcOrd="0" destOrd="0" presId="urn:microsoft.com/office/officeart/2005/8/layout/chevronAccent+Icon"/>
    <dgm:cxn modelId="{849FEC8D-3E5B-48B9-9882-361A6086F8E8}" srcId="{60A98090-B1DA-4612-A466-A56F03777449}" destId="{17FEB6F9-655E-4914-B034-3564059BA1F0}" srcOrd="0" destOrd="0" parTransId="{1D546691-5035-43A7-8EAF-0AA64008E16F}" sibTransId="{DB5D04FD-017C-45EF-9577-AB09E55FBC59}"/>
    <dgm:cxn modelId="{C47CFA85-5D07-4ADC-AD64-5CCE035A5E58}" type="presOf" srcId="{60A98090-B1DA-4612-A466-A56F03777449}" destId="{53E10716-6758-47D2-A9F8-FB3C0996C99D}" srcOrd="0" destOrd="0" presId="urn:microsoft.com/office/officeart/2005/8/layout/chevronAccent+Icon"/>
    <dgm:cxn modelId="{0C696451-5F05-4E9E-8E15-7DA0D6CE8709}" srcId="{60A98090-B1DA-4612-A466-A56F03777449}" destId="{81FA5237-93B0-466F-9317-2DF6F0465C3D}" srcOrd="2" destOrd="0" parTransId="{E67709FD-2B97-479F-8304-0AC67AC5A0A0}" sibTransId="{8548AC3B-72DE-4D0A-A925-60D814636329}"/>
    <dgm:cxn modelId="{98BAA317-AAF1-4365-9A8F-3AB43FDC3193}" type="presOf" srcId="{A9097431-6AAB-4D79-95F9-7BB0C04B5C8A}" destId="{9836F6EF-CE93-4EFF-BDDE-C4A7427DEA44}" srcOrd="0" destOrd="0" presId="urn:microsoft.com/office/officeart/2005/8/layout/chevronAccent+Icon"/>
    <dgm:cxn modelId="{D6E1DD84-7CA6-4118-B748-D6B4970C87CE}" type="presParOf" srcId="{53E10716-6758-47D2-A9F8-FB3C0996C99D}" destId="{2BCBB38F-30C1-4312-8F93-A82760D6F6ED}" srcOrd="0" destOrd="0" presId="urn:microsoft.com/office/officeart/2005/8/layout/chevronAccent+Icon"/>
    <dgm:cxn modelId="{EDD6E2F2-EB0B-4A70-B794-A80AB528C575}" type="presParOf" srcId="{2BCBB38F-30C1-4312-8F93-A82760D6F6ED}" destId="{5C1B05A6-AF11-43A6-B78F-E09A2F533F52}" srcOrd="0" destOrd="0" presId="urn:microsoft.com/office/officeart/2005/8/layout/chevronAccent+Icon"/>
    <dgm:cxn modelId="{0BC933DB-6EF3-4986-9F24-5DA6CF18672F}" type="presParOf" srcId="{2BCBB38F-30C1-4312-8F93-A82760D6F6ED}" destId="{BABA8A6B-08D1-4F7F-B407-F2CD2D3C0278}" srcOrd="1" destOrd="0" presId="urn:microsoft.com/office/officeart/2005/8/layout/chevronAccent+Icon"/>
    <dgm:cxn modelId="{B46291E2-0579-4C0F-B5F4-54503FE9B485}" type="presParOf" srcId="{53E10716-6758-47D2-A9F8-FB3C0996C99D}" destId="{E98424B2-9E16-413E-92C4-21CD9C9EEED7}" srcOrd="1" destOrd="0" presId="urn:microsoft.com/office/officeart/2005/8/layout/chevronAccent+Icon"/>
    <dgm:cxn modelId="{0330110D-446C-464E-B905-AB7A6B174D25}" type="presParOf" srcId="{53E10716-6758-47D2-A9F8-FB3C0996C99D}" destId="{1D77397A-5AE5-42A8-8555-DC2649D85F5F}" srcOrd="2" destOrd="0" presId="urn:microsoft.com/office/officeart/2005/8/layout/chevronAccent+Icon"/>
    <dgm:cxn modelId="{47603852-106C-46B9-8B41-CB37DD679C94}" type="presParOf" srcId="{1D77397A-5AE5-42A8-8555-DC2649D85F5F}" destId="{0C00AD6B-0216-4506-A30B-BDE8583B67FF}" srcOrd="0" destOrd="0" presId="urn:microsoft.com/office/officeart/2005/8/layout/chevronAccent+Icon"/>
    <dgm:cxn modelId="{2FB6952A-0B5F-4466-85F9-351D78499F48}" type="presParOf" srcId="{1D77397A-5AE5-42A8-8555-DC2649D85F5F}" destId="{9836F6EF-CE93-4EFF-BDDE-C4A7427DEA44}" srcOrd="1" destOrd="0" presId="urn:microsoft.com/office/officeart/2005/8/layout/chevronAccent+Icon"/>
    <dgm:cxn modelId="{48F0185A-CEFA-430F-8221-D9F80B2227CD}" type="presParOf" srcId="{53E10716-6758-47D2-A9F8-FB3C0996C99D}" destId="{9EDAF319-1D5A-44BC-BAF1-858DF3173FE2}" srcOrd="3" destOrd="0" presId="urn:microsoft.com/office/officeart/2005/8/layout/chevronAccent+Icon"/>
    <dgm:cxn modelId="{3BF8076A-05BA-40FA-8DD4-0AD9B5558212}" type="presParOf" srcId="{53E10716-6758-47D2-A9F8-FB3C0996C99D}" destId="{2AA6EC4A-5374-47F0-AD53-6C8EFE7ACD12}" srcOrd="4" destOrd="0" presId="urn:microsoft.com/office/officeart/2005/8/layout/chevronAccent+Icon"/>
    <dgm:cxn modelId="{D56CF6F2-2B16-40C3-A8E1-3E5CBBCB1F28}" type="presParOf" srcId="{2AA6EC4A-5374-47F0-AD53-6C8EFE7ACD12}" destId="{ADDFB1F9-5B58-41D0-A27D-9C9167215B5E}" srcOrd="0" destOrd="0" presId="urn:microsoft.com/office/officeart/2005/8/layout/chevronAccent+Icon"/>
    <dgm:cxn modelId="{E62902AE-0A29-4B47-9733-554A5ED099A7}" type="presParOf" srcId="{2AA6EC4A-5374-47F0-AD53-6C8EFE7ACD12}" destId="{2220A492-94A0-4BB2-BDC7-6B245F2F9330}" srcOrd="1" destOrd="0" presId="urn:microsoft.com/office/officeart/2005/8/layout/chevronAccent+Icon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Accent+Icon">
  <dgm:title val="Chevron Accent Process"/>
  <dgm:desc val="Use to show sequential steps in a task, process, or workflow, or to emphasize movement or direction. Works best with minimal Level 1 and Level 2 text."/>
  <dgm:catLst>
    <dgm:cat type="process" pri="9500"/>
    <dgm:cat type="officeonline" pri="2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osite" refType="w"/>
      <dgm:constr type="primFontSz" for="des" forName="txNode" op="equ" val="65"/>
      <dgm:constr type="w" for="ch" forName="compositeSpace" refType="w" refFor="ch" refForName="composite" fact="0.028"/>
    </dgm:constrLst>
    <dgm:ruleLst/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l" for="ch" forName="bgChev"/>
              <dgm:constr type="w" for="ch" forName="bgChev" refType="w" fact="0.9"/>
              <dgm:constr type="t" for="ch" forName="bgChev"/>
              <dgm:constr type="h" for="ch" forName="bgChev" refType="w" refFor="ch" refForName="bgChev" fact="0.386"/>
              <dgm:constr type="l" for="ch" forName="txNode" refType="w" fact="0.24"/>
              <dgm:constr type="w" for="ch" forName="txNode" refType="w" fact="0.76"/>
              <dgm:constr type="t" for="ch" forName="txNode" refType="h" refFor="ch" refForName="bgChev" fact="0.25"/>
              <dgm:constr type="h" for="ch" forName="txNode" refType="h" refFor="ch" refForName="bgChev"/>
            </dgm:constrLst>
          </dgm:if>
          <dgm:else name="Name7">
            <dgm:constrLst>
              <dgm:constr type="l" for="ch" forName="bgChev" refType="w" fact="0.1"/>
              <dgm:constr type="w" for="ch" forName="bgChev" refType="w" fact="0.9"/>
              <dgm:constr type="t" for="ch" forName="bgChev"/>
              <dgm:constr type="h" for="ch" forName="bgChev" refType="w" refFor="ch" refForName="bgChev" fact="0.386"/>
              <dgm:constr type="l" for="ch" forName="txNode"/>
              <dgm:constr type="w" for="ch" forName="txNode" refType="w" fact="0.76"/>
              <dgm:constr type="t" for="ch" forName="txNode" refType="h" refFor="ch" refForName="bgChev" fact="0.25"/>
              <dgm:constr type="h" for="ch" forName="txNode" refType="h" refFor="ch" refForName="bgChev"/>
            </dgm:constrLst>
          </dgm:else>
        </dgm:choose>
        <dgm:ruleLst/>
        <dgm:layoutNode name="bgChev" styleLbl="node1">
          <dgm:alg type="sp"/>
          <dgm:choose name="Name8">
            <dgm:if name="Name9" func="var" arg="dir" op="equ" val="norm">
              <dgm:shape xmlns:r="http://schemas.openxmlformats.org/officeDocument/2006/relationships" type="chevron" r:blip="">
                <dgm:adjLst>
                  <dgm:adj idx="1" val="0.4"/>
                </dgm:adjLst>
              </dgm:shape>
            </dgm:if>
            <dgm:else name="Name10">
              <dgm:shape xmlns:r="http://schemas.openxmlformats.org/officeDocument/2006/relationships" rot="180" type="chevron" r:blip="">
                <dgm:adjLst>
                  <dgm:adj idx="1" val="0.4"/>
                </dgm:adjLst>
              </dgm:shape>
            </dgm:else>
          </dgm:choose>
          <dgm:presOf/>
          <dgm:constrLst/>
        </dgm:layoutNode>
        <dgm:layoutNode name="txNode" styleLbl="fgAcc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ruleLst>
            <dgm:rule type="primFontSz" val="5" fact="NaN" max="NaN"/>
          </dgm:ruleLst>
        </dgm:layoutNode>
      </dgm:layoutNode>
      <dgm:forEach name="Name11" axis="followSib" ptType="sibTrans" cnt="1">
        <dgm:layoutNode name="compositeSpace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9787" cy="49869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5838" y="0"/>
            <a:ext cx="2949787" cy="49869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62F0845-AE75-42A8-A77A-61FD452E7660}" type="datetimeFigureOut">
              <a:rPr lang="en-US" smtClean="0"/>
              <a:t>7/18/2018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68400" y="1243013"/>
            <a:ext cx="4470400" cy="33543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0720" y="4783307"/>
            <a:ext cx="5445760" cy="3913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40647"/>
            <a:ext cx="2949787" cy="49869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5838" y="9440647"/>
            <a:ext cx="2949787" cy="49869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B0E9BE2-A5AD-4E45-9FA5-E747D6C33C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921130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0E9BE2-A5AD-4E45-9FA5-E747D6C33C52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806259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ED227C-66D6-4C86-AC66-161B8BFCF820}" type="slidenum">
              <a:rPr lang="en-US" smtClean="0">
                <a:solidFill>
                  <a:prstClr val="black"/>
                </a:solidFill>
              </a:rPr>
              <a:pPr/>
              <a:t>6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642016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ED227C-66D6-4C86-AC66-161B8BFCF820}" type="slidenum">
              <a:rPr lang="en-US" smtClean="0">
                <a:solidFill>
                  <a:prstClr val="black"/>
                </a:solidFill>
              </a:rPr>
              <a:pPr/>
              <a:t>7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897062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ED227C-66D6-4C86-AC66-161B8BFCF820}" type="slidenum">
              <a:rPr lang="en-US" smtClean="0">
                <a:solidFill>
                  <a:prstClr val="black"/>
                </a:solidFill>
              </a:rPr>
              <a:pPr/>
              <a:t>8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204446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920750" y="746125"/>
            <a:ext cx="4965700" cy="3725863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2771" name="Notes Placeholder 2"/>
          <p:cNvSpPr>
            <a:spLocks noGrp="1"/>
          </p:cNvSpPr>
          <p:nvPr>
            <p:ph type="body" idx="1"/>
          </p:nvPr>
        </p:nvSpPr>
        <p:spPr bwMode="auto">
          <a:xfrm>
            <a:off x="322797" y="9904508"/>
            <a:ext cx="2554028" cy="953842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algn="just" eaLnBrk="1" hangingPunct="1">
              <a:spcBef>
                <a:spcPct val="0"/>
              </a:spcBef>
            </a:pPr>
            <a:r>
              <a:rPr lang="en-US" dirty="0" smtClean="0"/>
              <a:t> </a:t>
            </a:r>
          </a:p>
          <a:p>
            <a:pPr eaLnBrk="1" hangingPunct="1">
              <a:spcBef>
                <a:spcPct val="0"/>
              </a:spcBef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28643233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919069-FE82-408B-938D-E0A7E5DF5A02}" type="datetime1">
              <a:rPr lang="en-US" smtClean="0"/>
              <a:t>7/18/2018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71D5C2-72D8-7844-922C-E63AA03A28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14874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7374D8-D367-4144-8172-CB4DE722521E}" type="datetime1">
              <a:rPr lang="en-US" smtClean="0"/>
              <a:t>7/18/2018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71D5C2-72D8-7844-922C-E63AA03A28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13850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A2D2C6-F012-40D8-B9D8-4F06058B08F0}" type="datetime1">
              <a:rPr lang="en-US" smtClean="0"/>
              <a:t>7/18/2018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71D5C2-72D8-7844-922C-E63AA03A28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02566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F19D3F-6B32-46B5-A967-7D66D96CF9E3}" type="datetime1">
              <a:rPr lang="en-US" smtClean="0"/>
              <a:t>7/18/2018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71D5C2-72D8-7844-922C-E63AA03A28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31978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B11002-482D-43EE-B3DB-F38D49D42FAD}" type="datetime1">
              <a:rPr lang="en-US" smtClean="0"/>
              <a:t>7/18/2018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71D5C2-72D8-7844-922C-E63AA03A28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0651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667DB0-805D-4235-8002-E3D9B6177003}" type="datetime1">
              <a:rPr lang="en-US" smtClean="0"/>
              <a:t>7/18/2018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71D5C2-72D8-7844-922C-E63AA03A28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15506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7EBAE3-5513-4BCB-8C55-739FA527061A}" type="datetime1">
              <a:rPr lang="en-US" smtClean="0"/>
              <a:t>7/18/2018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71D5C2-72D8-7844-922C-E63AA03A28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93752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0BFC08-9B18-49CA-9B87-27DDEC4F3F0F}" type="datetime1">
              <a:rPr lang="en-US" smtClean="0"/>
              <a:t>7/18/2018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71D5C2-72D8-7844-922C-E63AA03A28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58383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AB9E9C-CFBC-414A-A462-217812DC4A66}" type="datetime1">
              <a:rPr lang="en-US" smtClean="0"/>
              <a:t>7/18/2018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71D5C2-72D8-7844-922C-E63AA03A28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19248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29584C-E3FF-43A0-B3F7-CC01AF85412F}" type="datetime1">
              <a:rPr lang="en-US" smtClean="0"/>
              <a:t>7/18/2018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71D5C2-72D8-7844-922C-E63AA03A28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22888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04FCE9-AB52-4601-AF40-18E2C5E609B2}" type="datetime1">
              <a:rPr lang="en-US" smtClean="0"/>
              <a:t>7/18/2018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71D5C2-72D8-7844-922C-E63AA03A28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63877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b="-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06C8C86-C9EA-42B1-B9DD-4D8418EECBC6}" type="datetime1">
              <a:rPr lang="en-US" smtClean="0"/>
              <a:t>7/18/2018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171D5C2-72D8-7844-922C-E63AA03A28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00149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13" Type="http://schemas.openxmlformats.org/officeDocument/2006/relationships/image" Target="../media/image10.pn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12" Type="http://schemas.openxmlformats.org/officeDocument/2006/relationships/image" Target="../media/image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Relationship Id="rId6" Type="http://schemas.openxmlformats.org/officeDocument/2006/relationships/diagramColors" Target="../diagrams/colors1.xml"/><Relationship Id="rId11" Type="http://schemas.openxmlformats.org/officeDocument/2006/relationships/image" Target="../media/image8.png"/><Relationship Id="rId5" Type="http://schemas.openxmlformats.org/officeDocument/2006/relationships/diagramQuickStyle" Target="../diagrams/quickStyle1.xml"/><Relationship Id="rId10" Type="http://schemas.openxmlformats.org/officeDocument/2006/relationships/image" Target="../media/image7.png"/><Relationship Id="rId4" Type="http://schemas.openxmlformats.org/officeDocument/2006/relationships/diagramLayout" Target="../diagrams/layout1.xml"/><Relationship Id="rId9" Type="http://schemas.openxmlformats.org/officeDocument/2006/relationships/image" Target="../media/image6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429648"/>
            <a:ext cx="7772400" cy="1470025"/>
          </a:xfrm>
        </p:spPr>
        <p:txBody>
          <a:bodyPr>
            <a:normAutofit fontScale="90000"/>
          </a:bodyPr>
          <a:lstStyle/>
          <a:p>
            <a:r>
              <a:rPr lang="en-US" sz="2800" b="1" dirty="0" smtClean="0"/>
              <a:t>Machinery &amp; Equipment</a:t>
            </a:r>
            <a:br>
              <a:rPr lang="en-US" sz="2800" b="1" dirty="0" smtClean="0"/>
            </a:br>
            <a:r>
              <a:rPr lang="en-US" sz="2800" b="1" dirty="0" smtClean="0"/>
              <a:t>Productivity Nexus</a:t>
            </a:r>
            <a:br>
              <a:rPr lang="en-US" sz="2800" b="1" dirty="0" smtClean="0"/>
            </a:br>
            <a:r>
              <a:rPr lang="en-US" sz="2800" b="1" dirty="0" smtClean="0"/>
              <a:t/>
            </a:r>
            <a:br>
              <a:rPr lang="en-US" sz="2800" b="1" dirty="0" smtClean="0"/>
            </a:br>
            <a:r>
              <a:rPr lang="en-US" sz="2800" b="1" dirty="0" err="1" smtClean="0"/>
              <a:t>Nexus</a:t>
            </a:r>
            <a:r>
              <a:rPr lang="en-US" sz="2800" b="1" dirty="0" smtClean="0"/>
              <a:t> Governing Council (NGC)</a:t>
            </a:r>
            <a:br>
              <a:rPr lang="en-US" sz="2800" b="1" dirty="0" smtClean="0"/>
            </a:br>
            <a:r>
              <a:rPr lang="en-US" sz="2800" b="1" dirty="0" smtClean="0"/>
              <a:t>Strategy &amp; Action Roadmap</a:t>
            </a:r>
            <a:endParaRPr 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19257514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94931" y="397468"/>
            <a:ext cx="5438633" cy="571523"/>
          </a:xfrm>
        </p:spPr>
        <p:txBody>
          <a:bodyPr>
            <a:normAutofit/>
          </a:bodyPr>
          <a:lstStyle/>
          <a:p>
            <a:r>
              <a:rPr lang="en-US" sz="2800" b="1" dirty="0" smtClean="0"/>
              <a:t>Strategic Options</a:t>
            </a:r>
            <a:endParaRPr lang="en-US" sz="28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48682"/>
            <a:ext cx="8229600" cy="4491327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en-US" sz="2400" dirty="0" smtClean="0"/>
              <a:t>Options for National Governing Council for M&amp;E to consider: -</a:t>
            </a:r>
          </a:p>
          <a:p>
            <a:pPr marL="457200" indent="-457200" algn="just">
              <a:buFont typeface="+mj-lt"/>
              <a:buAutoNum type="arabicPeriod"/>
            </a:pPr>
            <a:r>
              <a:rPr lang="en-US" sz="2400" dirty="0" smtClean="0"/>
              <a:t>Build on strength in specialized equipment </a:t>
            </a:r>
          </a:p>
          <a:p>
            <a:pPr marL="457200" indent="-457200" algn="just">
              <a:buFont typeface="+mj-lt"/>
              <a:buAutoNum type="arabicPeriod"/>
            </a:pPr>
            <a:r>
              <a:rPr lang="en-US" sz="2400" dirty="0" smtClean="0"/>
              <a:t>Capitalize on opportunities from Globalized Production, with appropriate scale</a:t>
            </a:r>
          </a:p>
          <a:p>
            <a:pPr marL="457200" indent="-457200" algn="just">
              <a:buFont typeface="+mj-lt"/>
              <a:buAutoNum type="arabicPeriod"/>
            </a:pPr>
            <a:r>
              <a:rPr lang="en-US" sz="2400" dirty="0" smtClean="0"/>
              <a:t>Leverage on customized equipment and solutions i.e. primary produce, oil and gas sectors</a:t>
            </a:r>
          </a:p>
          <a:p>
            <a:pPr marL="457200" indent="-457200" algn="just">
              <a:buFont typeface="+mj-lt"/>
              <a:buAutoNum type="arabicPeriod"/>
            </a:pPr>
            <a:r>
              <a:rPr lang="en-US" sz="2400" dirty="0" smtClean="0"/>
              <a:t>Capitalizing on outsourcing opportunities</a:t>
            </a:r>
          </a:p>
          <a:p>
            <a:pPr marL="457200" indent="-457200" algn="just">
              <a:buFont typeface="+mj-lt"/>
              <a:buAutoNum type="arabicPeriod"/>
            </a:pPr>
            <a:r>
              <a:rPr lang="en-US" sz="2400" dirty="0" smtClean="0"/>
              <a:t>Focus on niche sectors where Malaysia has competitive edge</a:t>
            </a:r>
          </a:p>
          <a:p>
            <a:pPr marL="457200" indent="-457200" algn="just">
              <a:buFont typeface="+mj-lt"/>
              <a:buAutoNum type="arabicPeriod"/>
            </a:pPr>
            <a:r>
              <a:rPr lang="en-US" sz="2400" dirty="0" smtClean="0"/>
              <a:t>Mindset change (particularly SME) towards looking beyond domestic market, plan for longer term sustainability   </a:t>
            </a:r>
            <a:endParaRPr lang="en-US" sz="24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71D5C2-72D8-7844-922C-E63AA03A2838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09178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261F358-F6F9-47E9-9F25-949B1CAAFF6C}" type="slidenum">
              <a:rPr lang="en-MY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</a:t>
            </a:fld>
            <a:endParaRPr lang="en-MY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-20739" y="995935"/>
            <a:ext cx="9156156" cy="147065"/>
          </a:xfrm>
          <a:prstGeom prst="rect">
            <a:avLst/>
          </a:prstGeom>
          <a:gradFill flip="none" rotWithShape="1">
            <a:gsLst>
              <a:gs pos="49000">
                <a:schemeClr val="tx2">
                  <a:lumMod val="100000"/>
                  <a:alpha val="50000"/>
                </a:schemeClr>
              </a:gs>
              <a:gs pos="100000">
                <a:schemeClr val="bg1">
                  <a:lumMod val="0"/>
                  <a:lumOff val="100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en-MY" sz="4800" b="1" dirty="0">
              <a:solidFill>
                <a:prstClr val="black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410692" y="350769"/>
            <a:ext cx="60913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Investment Opportunities in M&amp;E</a:t>
            </a:r>
            <a:endParaRPr lang="en-MY" sz="2800" b="1" dirty="0"/>
          </a:p>
        </p:txBody>
      </p:sp>
      <p:grpSp>
        <p:nvGrpSpPr>
          <p:cNvPr id="10" name="Group 9"/>
          <p:cNvGrpSpPr/>
          <p:nvPr/>
        </p:nvGrpSpPr>
        <p:grpSpPr>
          <a:xfrm>
            <a:off x="485291" y="2824434"/>
            <a:ext cx="8424936" cy="2579490"/>
            <a:chOff x="611560" y="3501008"/>
            <a:chExt cx="8424936" cy="2579490"/>
          </a:xfrm>
        </p:grpSpPr>
        <p:sp>
          <p:nvSpPr>
            <p:cNvPr id="14" name="Rounded Rectangle 13"/>
            <p:cNvSpPr/>
            <p:nvPr/>
          </p:nvSpPr>
          <p:spPr>
            <a:xfrm>
              <a:off x="611560" y="3501008"/>
              <a:ext cx="2592288" cy="2412271"/>
            </a:xfrm>
            <a:prstGeom prst="roundRect">
              <a:avLst/>
            </a:prstGeom>
            <a:ln/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MY">
                <a:solidFill>
                  <a:prstClr val="white"/>
                </a:solidFill>
              </a:endParaRPr>
            </a:p>
          </p:txBody>
        </p:sp>
        <p:sp>
          <p:nvSpPr>
            <p:cNvPr id="15" name="Rounded Rectangle 14"/>
            <p:cNvSpPr/>
            <p:nvPr/>
          </p:nvSpPr>
          <p:spPr>
            <a:xfrm>
              <a:off x="3275856" y="3501008"/>
              <a:ext cx="2736304" cy="2448272"/>
            </a:xfrm>
            <a:prstGeom prst="roundRect">
              <a:avLst/>
            </a:prstGeom>
            <a:ln/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MY">
                <a:solidFill>
                  <a:prstClr val="white"/>
                </a:solidFill>
              </a:endParaRPr>
            </a:p>
          </p:txBody>
        </p:sp>
        <p:sp>
          <p:nvSpPr>
            <p:cNvPr id="16" name="Rounded Rectangle 15"/>
            <p:cNvSpPr/>
            <p:nvPr/>
          </p:nvSpPr>
          <p:spPr>
            <a:xfrm>
              <a:off x="6102896" y="3572044"/>
              <a:ext cx="2736304" cy="2417305"/>
            </a:xfrm>
            <a:prstGeom prst="roundRect">
              <a:avLst/>
            </a:prstGeom>
            <a:ln/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MY">
                <a:solidFill>
                  <a:prstClr val="white"/>
                </a:solidFill>
              </a:endParaRPr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752128" y="3820573"/>
              <a:ext cx="2448272" cy="203132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342900" indent="-342900">
                <a:buFont typeface="Arial" pitchFamily="34" charset="0"/>
                <a:buChar char="•"/>
              </a:pPr>
              <a:r>
                <a:rPr lang="en-MY" b="1" dirty="0">
                  <a:solidFill>
                    <a:prstClr val="black"/>
                  </a:solidFill>
                </a:rPr>
                <a:t>Oil &amp; Gas</a:t>
              </a:r>
            </a:p>
            <a:p>
              <a:pPr marL="342900" indent="-342900">
                <a:buFont typeface="Arial" pitchFamily="34" charset="0"/>
                <a:buChar char="•"/>
              </a:pPr>
              <a:r>
                <a:rPr lang="en-MY" b="1" dirty="0">
                  <a:solidFill>
                    <a:prstClr val="black"/>
                  </a:solidFill>
                </a:rPr>
                <a:t>Semiconductor Processing</a:t>
              </a:r>
            </a:p>
            <a:p>
              <a:pPr marL="342900" indent="-342900">
                <a:buFont typeface="Arial" pitchFamily="34" charset="0"/>
                <a:buChar char="•"/>
              </a:pPr>
              <a:r>
                <a:rPr lang="en-MY" b="1" dirty="0">
                  <a:solidFill>
                    <a:prstClr val="black"/>
                  </a:solidFill>
                </a:rPr>
                <a:t>Food &amp; Beverage</a:t>
              </a:r>
            </a:p>
            <a:p>
              <a:pPr marL="342900" indent="-342900">
                <a:buFont typeface="Arial" pitchFamily="34" charset="0"/>
                <a:buChar char="•"/>
              </a:pPr>
              <a:r>
                <a:rPr lang="en-MY" b="1" dirty="0">
                  <a:solidFill>
                    <a:prstClr val="black"/>
                  </a:solidFill>
                </a:rPr>
                <a:t>Agricultural</a:t>
              </a:r>
            </a:p>
            <a:p>
              <a:pPr marL="342900" indent="-342900">
                <a:buFont typeface="Arial" pitchFamily="34" charset="0"/>
                <a:buChar char="•"/>
              </a:pPr>
              <a:r>
                <a:rPr lang="en-MY" b="1" dirty="0">
                  <a:solidFill>
                    <a:prstClr val="black"/>
                  </a:solidFill>
                </a:rPr>
                <a:t>Plastic Processing </a:t>
              </a:r>
            </a:p>
            <a:p>
              <a:endParaRPr lang="en-MY" dirty="0">
                <a:solidFill>
                  <a:prstClr val="black"/>
                </a:solidFill>
              </a:endParaRP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3419872" y="3772174"/>
              <a:ext cx="2592288" cy="230832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342900" indent="-342900">
                <a:buFont typeface="Arial" pitchFamily="34" charset="0"/>
                <a:buChar char="•"/>
              </a:pPr>
              <a:r>
                <a:rPr lang="en-MY" b="1" dirty="0">
                  <a:solidFill>
                    <a:prstClr val="black"/>
                  </a:solidFill>
                </a:rPr>
                <a:t>Robotics &amp; Automation</a:t>
              </a:r>
            </a:p>
            <a:p>
              <a:pPr marL="342900" indent="-342900">
                <a:buFont typeface="Arial" pitchFamily="34" charset="0"/>
                <a:buChar char="•"/>
              </a:pPr>
              <a:r>
                <a:rPr lang="en-MY" b="1" dirty="0">
                  <a:solidFill>
                    <a:prstClr val="black"/>
                  </a:solidFill>
                </a:rPr>
                <a:t>Metalworking Machinery</a:t>
              </a:r>
            </a:p>
            <a:p>
              <a:pPr marL="342900" indent="-342900">
                <a:buFont typeface="Arial" pitchFamily="34" charset="0"/>
                <a:buChar char="•"/>
              </a:pPr>
              <a:r>
                <a:rPr lang="en-MY" b="1" dirty="0">
                  <a:solidFill>
                    <a:prstClr val="black"/>
                  </a:solidFill>
                </a:rPr>
                <a:t>Packaging Machinery</a:t>
              </a:r>
            </a:p>
            <a:p>
              <a:pPr marL="342900" indent="-342900">
                <a:buFont typeface="Arial" pitchFamily="34" charset="0"/>
                <a:buChar char="•"/>
              </a:pPr>
              <a:r>
                <a:rPr lang="en-MY" b="1" dirty="0">
                  <a:solidFill>
                    <a:prstClr val="black"/>
                  </a:solidFill>
                </a:rPr>
                <a:t>Material Handling Equipment</a:t>
              </a:r>
            </a:p>
            <a:p>
              <a:endParaRPr lang="en-MY" dirty="0">
                <a:solidFill>
                  <a:prstClr val="black"/>
                </a:solidFill>
              </a:endParaRPr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6300192" y="3681025"/>
              <a:ext cx="2736304" cy="230832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342900" indent="-342900">
                <a:buFont typeface="Arial" pitchFamily="34" charset="0"/>
                <a:buChar char="•"/>
              </a:pPr>
              <a:r>
                <a:rPr lang="en-MY" b="1" dirty="0">
                  <a:solidFill>
                    <a:prstClr val="black"/>
                  </a:solidFill>
                </a:rPr>
                <a:t>Forging</a:t>
              </a:r>
            </a:p>
            <a:p>
              <a:pPr marL="342900" indent="-342900">
                <a:buFont typeface="Arial" pitchFamily="34" charset="0"/>
                <a:buChar char="•"/>
              </a:pPr>
              <a:r>
                <a:rPr lang="en-MY" b="1" dirty="0">
                  <a:solidFill>
                    <a:prstClr val="black"/>
                  </a:solidFill>
                </a:rPr>
                <a:t>Casting</a:t>
              </a:r>
            </a:p>
            <a:p>
              <a:pPr marL="342900" indent="-342900">
                <a:buFont typeface="Arial" pitchFamily="34" charset="0"/>
                <a:buChar char="•"/>
              </a:pPr>
              <a:r>
                <a:rPr lang="en-MY" b="1" dirty="0">
                  <a:solidFill>
                    <a:prstClr val="black"/>
                  </a:solidFill>
                </a:rPr>
                <a:t>Machining</a:t>
              </a:r>
            </a:p>
            <a:p>
              <a:pPr marL="342900" indent="-342900">
                <a:buFont typeface="Arial" pitchFamily="34" charset="0"/>
                <a:buChar char="•"/>
              </a:pPr>
              <a:r>
                <a:rPr lang="en-MY" b="1" dirty="0">
                  <a:solidFill>
                    <a:prstClr val="black"/>
                  </a:solidFill>
                </a:rPr>
                <a:t>Surface Engineering</a:t>
              </a:r>
            </a:p>
            <a:p>
              <a:pPr marL="342900" indent="-342900">
                <a:buFont typeface="Arial" pitchFamily="34" charset="0"/>
                <a:buChar char="•"/>
              </a:pPr>
              <a:r>
                <a:rPr lang="en-MY" b="1" dirty="0">
                  <a:solidFill>
                    <a:prstClr val="black"/>
                  </a:solidFill>
                </a:rPr>
                <a:t>Heat Treatment</a:t>
              </a:r>
            </a:p>
            <a:p>
              <a:pPr marL="342900" indent="-342900">
                <a:buFont typeface="Arial" pitchFamily="34" charset="0"/>
                <a:buChar char="•"/>
              </a:pPr>
              <a:r>
                <a:rPr lang="en-MY" b="1" dirty="0">
                  <a:solidFill>
                    <a:prstClr val="black"/>
                  </a:solidFill>
                </a:rPr>
                <a:t>Stamping</a:t>
              </a:r>
            </a:p>
            <a:p>
              <a:pPr marL="342900" indent="-342900">
                <a:buFont typeface="Arial" pitchFamily="34" charset="0"/>
                <a:buChar char="•"/>
              </a:pPr>
              <a:r>
                <a:rPr lang="en-MY" b="1" dirty="0">
                  <a:solidFill>
                    <a:prstClr val="black"/>
                  </a:solidFill>
                </a:rPr>
                <a:t>Mould, tool &amp; die</a:t>
              </a:r>
            </a:p>
            <a:p>
              <a:endParaRPr lang="en-MY" dirty="0">
                <a:solidFill>
                  <a:prstClr val="black"/>
                </a:solidFill>
              </a:endParaRPr>
            </a:p>
          </p:txBody>
        </p:sp>
      </p:grpSp>
      <p:graphicFrame>
        <p:nvGraphicFramePr>
          <p:cNvPr id="2" name="Diagram 1"/>
          <p:cNvGraphicFramePr/>
          <p:nvPr>
            <p:extLst/>
          </p:nvPr>
        </p:nvGraphicFramePr>
        <p:xfrm>
          <a:off x="304800" y="1371600"/>
          <a:ext cx="7960495" cy="166714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pSp>
        <p:nvGrpSpPr>
          <p:cNvPr id="25" name="Group 24"/>
          <p:cNvGrpSpPr/>
          <p:nvPr/>
        </p:nvGrpSpPr>
        <p:grpSpPr>
          <a:xfrm>
            <a:off x="0" y="5943600"/>
            <a:ext cx="9089366" cy="808333"/>
            <a:chOff x="0" y="5372179"/>
            <a:chExt cx="9089366" cy="579733"/>
          </a:xfrm>
        </p:grpSpPr>
        <p:pic>
          <p:nvPicPr>
            <p:cNvPr id="26" name="Picture 2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5372179"/>
              <a:ext cx="1524000" cy="5797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7" name="Picture 3"/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91229" y="5410440"/>
              <a:ext cx="1506702" cy="54147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8" name="Picture 4"/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97931" y="5398373"/>
              <a:ext cx="1439203" cy="5535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9" name="Picture 5"/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32827" y="5410440"/>
              <a:ext cx="1593989" cy="54147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0" name="Picture 6"/>
            <p:cNvPicPr>
              <a:picLocks noChangeAspect="1" noChangeArrowheads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005159" y="5430748"/>
              <a:ext cx="1639680" cy="5211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1" name="Picture 7"/>
            <p:cNvPicPr>
              <a:picLocks noChangeAspect="1" noChangeArrowheads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44839" y="5430747"/>
              <a:ext cx="1444527" cy="5211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7" name="Pentagon 6"/>
          <p:cNvSpPr/>
          <p:nvPr/>
        </p:nvSpPr>
        <p:spPr>
          <a:xfrm>
            <a:off x="152400" y="5403924"/>
            <a:ext cx="8936966" cy="539676"/>
          </a:xfrm>
          <a:prstGeom prst="homePlat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prstClr val="white"/>
                </a:solidFill>
              </a:rPr>
              <a:t>Industry </a:t>
            </a:r>
            <a:r>
              <a:rPr lang="en-US" dirty="0">
                <a:solidFill>
                  <a:prstClr val="white"/>
                </a:solidFill>
              </a:rPr>
              <a:t>4.0</a:t>
            </a:r>
          </a:p>
        </p:txBody>
      </p:sp>
    </p:spTree>
    <p:extLst>
      <p:ext uri="{BB962C8B-B14F-4D97-AF65-F5344CB8AC3E}">
        <p14:creationId xmlns:p14="http://schemas.microsoft.com/office/powerpoint/2010/main" val="2365356126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94931" y="397468"/>
            <a:ext cx="5438633" cy="571523"/>
          </a:xfrm>
        </p:spPr>
        <p:txBody>
          <a:bodyPr>
            <a:normAutofit/>
          </a:bodyPr>
          <a:lstStyle/>
          <a:p>
            <a:r>
              <a:rPr lang="en-US" sz="2800" b="1" dirty="0" smtClean="0"/>
              <a:t>Strategic Imperatives</a:t>
            </a:r>
            <a:endParaRPr lang="en-US" sz="28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 algn="just">
              <a:buNone/>
            </a:pPr>
            <a:r>
              <a:rPr lang="en-US" sz="2400" dirty="0" smtClean="0"/>
              <a:t>Imperatives (pre-requisite enablers) that must be addressed, in order to pursue strategy and improve M&amp;E productivity: - </a:t>
            </a:r>
            <a:endParaRPr lang="en-US" sz="2400" dirty="0"/>
          </a:p>
          <a:p>
            <a:pPr marL="457200" indent="-457200">
              <a:buFont typeface="+mj-lt"/>
              <a:buAutoNum type="arabicPeriod"/>
            </a:pPr>
            <a:r>
              <a:rPr lang="en-US" sz="2400" dirty="0" smtClean="0"/>
              <a:t>Effective and consistent talent development pipeline</a:t>
            </a:r>
            <a:endParaRPr lang="en-US" sz="2400" dirty="0"/>
          </a:p>
          <a:p>
            <a:pPr marL="457200" indent="-457200">
              <a:buFont typeface="+mj-lt"/>
              <a:buAutoNum type="arabicPeriod"/>
            </a:pPr>
            <a:r>
              <a:rPr lang="en-US" sz="2400" dirty="0" smtClean="0">
                <a:solidFill>
                  <a:srgbClr val="FF0000"/>
                </a:solidFill>
              </a:rPr>
              <a:t>Stakeholders commitment to enhance </a:t>
            </a:r>
            <a:r>
              <a:rPr lang="en-US" sz="2400" dirty="0">
                <a:solidFill>
                  <a:srgbClr val="FF0000"/>
                </a:solidFill>
              </a:rPr>
              <a:t>productivity &amp; efficiency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dirty="0" smtClean="0"/>
              <a:t>Investment in digitization technology</a:t>
            </a:r>
            <a:r>
              <a:rPr lang="en-US" sz="2400" dirty="0"/>
              <a:t>, </a:t>
            </a:r>
            <a:r>
              <a:rPr lang="en-US" sz="2400" dirty="0" smtClean="0"/>
              <a:t>innovation, R&amp;D</a:t>
            </a:r>
            <a:endParaRPr lang="en-US" sz="2400" dirty="0"/>
          </a:p>
          <a:p>
            <a:pPr marL="457200" indent="-457200">
              <a:buFont typeface="+mj-lt"/>
              <a:buAutoNum type="arabicPeriod"/>
            </a:pPr>
            <a:r>
              <a:rPr lang="en-US" sz="2400" dirty="0" smtClean="0"/>
              <a:t>SME </a:t>
            </a:r>
            <a:r>
              <a:rPr lang="en-US" sz="2400" dirty="0"/>
              <a:t>Development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dirty="0" smtClean="0"/>
              <a:t>Create an export mindset and enabling ecosystem </a:t>
            </a:r>
            <a:endParaRPr lang="en-US" sz="2400" dirty="0"/>
          </a:p>
          <a:p>
            <a:pPr marL="457200" indent="-457200">
              <a:buFont typeface="+mj-lt"/>
              <a:buAutoNum type="arabicPeriod"/>
            </a:pPr>
            <a:r>
              <a:rPr lang="en-US" sz="2400" dirty="0" smtClean="0"/>
              <a:t>Reduce bureaucratic red tapes and duplications </a:t>
            </a:r>
            <a:endParaRPr lang="en-US" sz="2400" dirty="0"/>
          </a:p>
          <a:p>
            <a:pPr marL="457200" indent="-457200">
              <a:buFont typeface="+mj-lt"/>
              <a:buAutoNum type="arabicPeriod"/>
            </a:pPr>
            <a:r>
              <a:rPr lang="en-US" sz="2400" dirty="0" smtClean="0"/>
              <a:t>Governance reform</a:t>
            </a:r>
            <a:r>
              <a:rPr lang="en-US" sz="2400" dirty="0"/>
              <a:t/>
            </a:r>
            <a:br>
              <a:rPr lang="en-US" sz="2400" dirty="0"/>
            </a:br>
            <a:endParaRPr lang="en-US" sz="24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71D5C2-72D8-7844-922C-E63AA03A2838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76939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34531" y="329229"/>
            <a:ext cx="6639635" cy="571523"/>
          </a:xfrm>
        </p:spPr>
        <p:txBody>
          <a:bodyPr>
            <a:noAutofit/>
          </a:bodyPr>
          <a:lstStyle/>
          <a:p>
            <a:r>
              <a:rPr lang="en-US" sz="2800" b="1" dirty="0" smtClean="0"/>
              <a:t>Status quo</a:t>
            </a:r>
            <a:r>
              <a:rPr lang="en-US" sz="2800" b="1" dirty="0"/>
              <a:t> </a:t>
            </a:r>
            <a:r>
              <a:rPr lang="en-US" sz="2800" b="1" dirty="0" smtClean="0"/>
              <a:t>is NOT an option</a:t>
            </a:r>
            <a:endParaRPr lang="en-US" sz="28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61650"/>
            <a:ext cx="8229600" cy="4525963"/>
          </a:xfrm>
        </p:spPr>
        <p:txBody>
          <a:bodyPr>
            <a:normAutofit/>
          </a:bodyPr>
          <a:lstStyle/>
          <a:p>
            <a:pPr algn="just"/>
            <a:r>
              <a:rPr lang="en-US" sz="2400" dirty="0" smtClean="0"/>
              <a:t>Malaysia’s leadership in ASEAN is not sustainable, unless proactive steps are taken to strengthen the strategic imperatives</a:t>
            </a:r>
          </a:p>
          <a:p>
            <a:pPr algn="just"/>
            <a:r>
              <a:rPr lang="en-US" sz="2400" dirty="0" smtClean="0"/>
              <a:t>With globalization, export is essential to sustain a viable M&amp;E industry</a:t>
            </a:r>
          </a:p>
          <a:p>
            <a:pPr algn="just"/>
            <a:r>
              <a:rPr lang="en-US" sz="2400" dirty="0" smtClean="0"/>
              <a:t>Government support cannot last forever; industry must be able to stand on its own </a:t>
            </a:r>
          </a:p>
          <a:p>
            <a:pPr algn="just"/>
            <a:r>
              <a:rPr lang="en-US" sz="2400" dirty="0" smtClean="0"/>
              <a:t>Industry must improve productivity and invest in innovation to maintain international competitiveness </a:t>
            </a:r>
            <a:endParaRPr lang="en-US" sz="24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71D5C2-72D8-7844-922C-E63AA03A2838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64710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34531" y="329229"/>
            <a:ext cx="6639635" cy="571523"/>
          </a:xfrm>
        </p:spPr>
        <p:txBody>
          <a:bodyPr>
            <a:noAutofit/>
          </a:bodyPr>
          <a:lstStyle/>
          <a:p>
            <a:r>
              <a:rPr lang="en-US" sz="2800" b="1" dirty="0" smtClean="0"/>
              <a:t>Recommendations – Way Forward</a:t>
            </a:r>
            <a:endParaRPr lang="en-US" sz="28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61650"/>
            <a:ext cx="8229600" cy="4525963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en-US" sz="2400" dirty="0" smtClean="0"/>
              <a:t>Nexus Governing Committee, supported by members of MEIF to propose work plans, to address the Strategic Imperatives</a:t>
            </a:r>
          </a:p>
          <a:p>
            <a:pPr marL="0" indent="0" algn="just">
              <a:buNone/>
            </a:pPr>
            <a:endParaRPr lang="en-US" sz="2400" dirty="0"/>
          </a:p>
          <a:p>
            <a:pPr algn="just"/>
            <a:r>
              <a:rPr lang="en-US" sz="2400" dirty="0" smtClean="0"/>
              <a:t>Work Group 1 – Plan to develop &amp; enhance Talent Pool</a:t>
            </a:r>
          </a:p>
          <a:p>
            <a:pPr algn="just"/>
            <a:r>
              <a:rPr lang="en-US" sz="2400" dirty="0" smtClean="0"/>
              <a:t>Work Group 2 – Enhancing Productivity &amp; Efficiency</a:t>
            </a:r>
          </a:p>
          <a:p>
            <a:pPr algn="just"/>
            <a:r>
              <a:rPr lang="en-US" sz="2400" dirty="0" smtClean="0"/>
              <a:t>Work Group 3 – SME Development</a:t>
            </a:r>
          </a:p>
          <a:p>
            <a:pPr algn="just"/>
            <a:r>
              <a:rPr lang="en-US" sz="2400" dirty="0" smtClean="0"/>
              <a:t>Work Group 4 – Establish an enabling eco-system and environment </a:t>
            </a:r>
          </a:p>
          <a:p>
            <a:pPr algn="just"/>
            <a:endParaRPr lang="en-US" sz="2400" dirty="0"/>
          </a:p>
          <a:p>
            <a:pPr marL="0" indent="0" algn="just">
              <a:buNone/>
            </a:pPr>
            <a:r>
              <a:rPr lang="en-US" sz="2400" dirty="0" smtClean="0"/>
              <a:t>  </a:t>
            </a:r>
            <a:endParaRPr lang="en-US" sz="24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71D5C2-72D8-7844-922C-E63AA03A2838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28655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0155" y="54591"/>
            <a:ext cx="8229600" cy="1143000"/>
          </a:xfrm>
        </p:spPr>
        <p:txBody>
          <a:bodyPr>
            <a:normAutofit/>
          </a:bodyPr>
          <a:lstStyle/>
          <a:p>
            <a:r>
              <a:rPr lang="en-US" sz="2800" b="1" dirty="0" smtClean="0">
                <a:latin typeface=" Arial"/>
              </a:rPr>
              <a:t>M&amp;E Strategic Imperatives</a:t>
            </a:r>
            <a:endParaRPr lang="en-US" sz="2800" b="1" dirty="0">
              <a:latin typeface=" Arial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88919"/>
            <a:ext cx="8229600" cy="5296935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en-US" sz="1800" dirty="0" smtClean="0"/>
              <a:t>Propose to set up “project teams” within M&amp;E Nexus to draw up work plan on: -</a:t>
            </a:r>
            <a:endParaRPr lang="en-US" sz="1800" b="1" dirty="0"/>
          </a:p>
          <a:p>
            <a:pPr marL="0" indent="0" algn="just">
              <a:buNone/>
            </a:pPr>
            <a:r>
              <a:rPr lang="en-US" sz="1800" b="1" dirty="0" smtClean="0"/>
              <a:t>Work Group 1</a:t>
            </a:r>
            <a:r>
              <a:rPr lang="en-US" sz="1800" b="1" dirty="0"/>
              <a:t> </a:t>
            </a:r>
            <a:r>
              <a:rPr lang="en-US" sz="1800" b="1" dirty="0" smtClean="0"/>
              <a:t>- Develop &amp; Enhance Talent pool </a:t>
            </a:r>
            <a:endParaRPr lang="en-US" sz="1800" b="1" dirty="0"/>
          </a:p>
          <a:p>
            <a:pPr algn="just"/>
            <a:r>
              <a:rPr lang="en-US" sz="1800" dirty="0" smtClean="0"/>
              <a:t>Identify talent gaps</a:t>
            </a:r>
          </a:p>
          <a:p>
            <a:pPr algn="just"/>
            <a:r>
              <a:rPr lang="en-US" sz="1800" dirty="0" smtClean="0"/>
              <a:t>Propose intervention program to nurture talents, especially at technician &amp; vocational level</a:t>
            </a:r>
          </a:p>
          <a:p>
            <a:pPr algn="just"/>
            <a:r>
              <a:rPr lang="en-US" sz="1800" dirty="0" smtClean="0"/>
              <a:t>Enhance effectiveness of government - private sector collaboration</a:t>
            </a:r>
          </a:p>
          <a:p>
            <a:pPr algn="just"/>
            <a:r>
              <a:rPr lang="en-US" sz="1800" dirty="0" smtClean="0"/>
              <a:t>Revamp training syllabus to include digitization deployment</a:t>
            </a:r>
          </a:p>
          <a:p>
            <a:pPr marL="0" indent="0" algn="just">
              <a:buNone/>
            </a:pPr>
            <a:endParaRPr lang="en-US" sz="1800" dirty="0" smtClean="0"/>
          </a:p>
          <a:p>
            <a:pPr marL="0" indent="0" algn="just">
              <a:buNone/>
            </a:pPr>
            <a:r>
              <a:rPr lang="en-US" sz="1800" b="1" dirty="0" smtClean="0"/>
              <a:t>Work Group 2 - Enhancing </a:t>
            </a:r>
            <a:r>
              <a:rPr lang="en-US" sz="1800" b="1" dirty="0"/>
              <a:t>productivity &amp; efficiency</a:t>
            </a:r>
            <a:endParaRPr lang="en-US" sz="1800" b="1" dirty="0" smtClean="0"/>
          </a:p>
          <a:p>
            <a:pPr algn="just"/>
            <a:r>
              <a:rPr lang="en-US" sz="1800" dirty="0" smtClean="0"/>
              <a:t>Build awareness &amp; educate on productivity, especially amongst SME</a:t>
            </a:r>
          </a:p>
          <a:p>
            <a:pPr algn="just"/>
            <a:r>
              <a:rPr lang="en-US" sz="1800" dirty="0" smtClean="0"/>
              <a:t>Identify productivity gaps and put in place interventions needed</a:t>
            </a:r>
          </a:p>
          <a:p>
            <a:pPr algn="just"/>
            <a:r>
              <a:rPr lang="en-US" sz="1800" dirty="0" smtClean="0"/>
              <a:t>Ongoing monitoring and “handholding” to build confidence</a:t>
            </a:r>
          </a:p>
          <a:p>
            <a:pPr algn="just"/>
            <a:r>
              <a:rPr lang="en-US" sz="1800" dirty="0" smtClean="0"/>
              <a:t>Build and share case studies </a:t>
            </a:r>
          </a:p>
          <a:p>
            <a:pPr algn="just"/>
            <a:endParaRPr lang="en-US" sz="1800" dirty="0" smtClean="0"/>
          </a:p>
          <a:p>
            <a:pPr algn="just"/>
            <a:endParaRPr lang="en-US" sz="1800" dirty="0" smtClean="0"/>
          </a:p>
          <a:p>
            <a:pPr marL="457200" lvl="1" indent="0" algn="just">
              <a:buNone/>
            </a:pPr>
            <a:endParaRPr lang="en-US" sz="1800" dirty="0"/>
          </a:p>
          <a:p>
            <a:pPr marL="457200" lvl="1" indent="0" algn="just">
              <a:buNone/>
            </a:pPr>
            <a:endParaRPr lang="en-US" sz="1800" dirty="0"/>
          </a:p>
          <a:p>
            <a:pPr marL="0" indent="0" algn="just">
              <a:buNone/>
            </a:pPr>
            <a:endParaRPr lang="en-US" sz="1800" dirty="0" smtClean="0"/>
          </a:p>
          <a:p>
            <a:pPr lvl="1" algn="just"/>
            <a:endParaRPr lang="en-US" sz="1800" dirty="0" smtClean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71D5C2-72D8-7844-922C-E63AA03A2838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17748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0155" y="54591"/>
            <a:ext cx="8229600" cy="1143000"/>
          </a:xfrm>
        </p:spPr>
        <p:txBody>
          <a:bodyPr>
            <a:normAutofit/>
          </a:bodyPr>
          <a:lstStyle/>
          <a:p>
            <a:r>
              <a:rPr lang="en-US" sz="2800" b="1" dirty="0" smtClean="0">
                <a:latin typeface=" Arial"/>
              </a:rPr>
              <a:t>M&amp;E Strategic Imperatives</a:t>
            </a:r>
            <a:endParaRPr lang="en-US" sz="2800" b="1" dirty="0">
              <a:latin typeface=" Arial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41316"/>
            <a:ext cx="8229600" cy="5296935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en-US" sz="1800" dirty="0" smtClean="0"/>
              <a:t>Propose to set up “project teams” within M&amp;E Nexus to draw up work plan on: -</a:t>
            </a:r>
            <a:endParaRPr lang="en-US" sz="1800" b="1" dirty="0"/>
          </a:p>
          <a:p>
            <a:pPr marL="0" indent="0" algn="just">
              <a:buNone/>
            </a:pPr>
            <a:r>
              <a:rPr lang="en-US" sz="1800" b="1" dirty="0" smtClean="0"/>
              <a:t>Work Group 3 - </a:t>
            </a:r>
            <a:r>
              <a:rPr lang="en-US" sz="1800" b="1" dirty="0"/>
              <a:t>SME Development</a:t>
            </a:r>
          </a:p>
          <a:p>
            <a:pPr algn="just"/>
            <a:r>
              <a:rPr lang="en-US" sz="1800" dirty="0" smtClean="0"/>
              <a:t>Refine database of SMEs and identify promising candidates</a:t>
            </a:r>
          </a:p>
          <a:p>
            <a:pPr algn="just"/>
            <a:r>
              <a:rPr lang="en-US" sz="1800" dirty="0" smtClean="0"/>
              <a:t>Embark on Vendor Development program with established M&amp;E players</a:t>
            </a:r>
          </a:p>
          <a:p>
            <a:pPr algn="just"/>
            <a:r>
              <a:rPr lang="en-US" sz="1800" dirty="0" smtClean="0"/>
              <a:t>Training and awareness program (mindset change)</a:t>
            </a:r>
          </a:p>
          <a:p>
            <a:pPr algn="just"/>
            <a:r>
              <a:rPr lang="en-US" sz="1800" dirty="0" smtClean="0"/>
              <a:t>Match making and internship program </a:t>
            </a:r>
          </a:p>
          <a:p>
            <a:pPr algn="just"/>
            <a:endParaRPr lang="en-US" sz="1800" dirty="0"/>
          </a:p>
          <a:p>
            <a:pPr marL="0" indent="0" algn="just">
              <a:buNone/>
            </a:pPr>
            <a:endParaRPr lang="en-US" sz="1800" dirty="0" smtClean="0"/>
          </a:p>
          <a:p>
            <a:pPr marL="0" indent="0" algn="just">
              <a:buNone/>
            </a:pPr>
            <a:r>
              <a:rPr lang="en-US" sz="1800" b="1" dirty="0" smtClean="0"/>
              <a:t>Work Group 4 - </a:t>
            </a:r>
            <a:r>
              <a:rPr lang="en-US" sz="1800" b="1" dirty="0"/>
              <a:t>Enabling </a:t>
            </a:r>
            <a:r>
              <a:rPr lang="en-US" sz="1800" b="1" dirty="0" smtClean="0"/>
              <a:t>environment</a:t>
            </a:r>
          </a:p>
          <a:p>
            <a:pPr algn="just"/>
            <a:r>
              <a:rPr lang="en-US" sz="1800" dirty="0" smtClean="0"/>
              <a:t>Propose harmonization, streamline government policies and procedures (enhance effectiveness and minimize “red tape”)</a:t>
            </a:r>
          </a:p>
          <a:p>
            <a:pPr algn="just"/>
            <a:r>
              <a:rPr lang="en-US" sz="1800" dirty="0" smtClean="0"/>
              <a:t>Coordinate export agencies e.g. </a:t>
            </a:r>
            <a:r>
              <a:rPr lang="en-US" sz="1800" dirty="0" err="1" smtClean="0"/>
              <a:t>Matrade</a:t>
            </a:r>
            <a:r>
              <a:rPr lang="en-US" sz="1800" dirty="0" smtClean="0"/>
              <a:t>, EXIM bank initiatives to facilitate export</a:t>
            </a:r>
          </a:p>
          <a:p>
            <a:pPr algn="just"/>
            <a:r>
              <a:rPr lang="en-US" sz="1800" dirty="0" smtClean="0"/>
              <a:t>Identify and implement M&amp;E Eco-system</a:t>
            </a:r>
          </a:p>
          <a:p>
            <a:pPr algn="just"/>
            <a:endParaRPr lang="en-US" sz="1800" dirty="0" smtClean="0"/>
          </a:p>
          <a:p>
            <a:pPr algn="just"/>
            <a:endParaRPr lang="en-US" sz="1800" dirty="0" smtClean="0"/>
          </a:p>
          <a:p>
            <a:pPr algn="just"/>
            <a:endParaRPr lang="en-US" sz="1800" dirty="0" smtClean="0"/>
          </a:p>
          <a:p>
            <a:pPr marL="457200" lvl="1" indent="0" algn="just">
              <a:buNone/>
            </a:pPr>
            <a:endParaRPr lang="en-US" sz="1800" dirty="0"/>
          </a:p>
          <a:p>
            <a:pPr marL="457200" lvl="1" indent="0" algn="just">
              <a:buNone/>
            </a:pPr>
            <a:endParaRPr lang="en-US" sz="1800" dirty="0"/>
          </a:p>
          <a:p>
            <a:pPr marL="0" indent="0" algn="just">
              <a:buNone/>
            </a:pPr>
            <a:endParaRPr lang="en-US" sz="1800" dirty="0" smtClean="0"/>
          </a:p>
          <a:p>
            <a:pPr lvl="1" algn="just"/>
            <a:endParaRPr lang="en-US" sz="1800" dirty="0" smtClean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71D5C2-72D8-7844-922C-E63AA03A2838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61517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0155" y="54591"/>
            <a:ext cx="8229600" cy="1143000"/>
          </a:xfrm>
        </p:spPr>
        <p:txBody>
          <a:bodyPr>
            <a:normAutofit/>
          </a:bodyPr>
          <a:lstStyle/>
          <a:p>
            <a:r>
              <a:rPr lang="en-US" sz="2800" b="1" dirty="0" smtClean="0">
                <a:latin typeface=" Arial"/>
              </a:rPr>
              <a:t>Global M&amp;E Overview</a:t>
            </a:r>
            <a:endParaRPr lang="en-US" sz="2800" b="1" dirty="0">
              <a:latin typeface=" Arial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00982"/>
            <a:ext cx="8229600" cy="2836925"/>
          </a:xfrm>
        </p:spPr>
        <p:txBody>
          <a:bodyPr>
            <a:normAutofit/>
          </a:bodyPr>
          <a:lstStyle/>
          <a:p>
            <a:pPr algn="just"/>
            <a:r>
              <a:rPr lang="en-US" sz="1800" dirty="0" smtClean="0"/>
              <a:t>Machinery &amp; Equipment (M&amp;E) is a fundamental enabler in industrial development</a:t>
            </a:r>
          </a:p>
          <a:p>
            <a:pPr algn="just"/>
            <a:r>
              <a:rPr lang="en-US" sz="1800" dirty="0" smtClean="0"/>
              <a:t>Forecasted global outlook for M&amp;E (2018 – 2027)*</a:t>
            </a:r>
          </a:p>
          <a:p>
            <a:pPr lvl="1" algn="just"/>
            <a:r>
              <a:rPr lang="en-US" sz="1800" dirty="0" smtClean="0"/>
              <a:t>Total market value worth RM 25.3 trillion (CAGR 6.4% over 10 years)</a:t>
            </a:r>
          </a:p>
          <a:p>
            <a:pPr lvl="1" algn="just"/>
            <a:r>
              <a:rPr lang="en-US" sz="1800" dirty="0" smtClean="0"/>
              <a:t>By 2027, Asia Pacific is forecasted to be the largest market, accounting for ~67% of the global M&amp;E market</a:t>
            </a:r>
            <a:r>
              <a:rPr lang="en-US" sz="1800" dirty="0"/>
              <a:t>;</a:t>
            </a:r>
            <a:r>
              <a:rPr lang="en-US" sz="1800" dirty="0" smtClean="0"/>
              <a:t> worth about RM 17 trillion </a:t>
            </a:r>
          </a:p>
          <a:p>
            <a:pPr lvl="1" algn="just"/>
            <a:r>
              <a:rPr lang="en-US" sz="1800" dirty="0" smtClean="0"/>
              <a:t>In the past few years, Asia Pacific M&amp;E market registered an average CARG rate circa 7%; the highest in the world</a:t>
            </a:r>
          </a:p>
          <a:p>
            <a:pPr lvl="1" algn="just"/>
            <a:endParaRPr lang="en-US" sz="1800" dirty="0" smtClean="0"/>
          </a:p>
          <a:p>
            <a:pPr lvl="1" algn="just"/>
            <a:endParaRPr lang="en-US" sz="1800" dirty="0"/>
          </a:p>
          <a:p>
            <a:pPr lvl="1" algn="just"/>
            <a:endParaRPr lang="en-US" sz="1800" dirty="0" smtClean="0"/>
          </a:p>
          <a:p>
            <a:pPr lvl="1" algn="just"/>
            <a:endParaRPr lang="en-US" sz="1800" dirty="0"/>
          </a:p>
          <a:p>
            <a:pPr lvl="1" algn="just"/>
            <a:endParaRPr lang="en-US" sz="1800" dirty="0" smtClean="0"/>
          </a:p>
          <a:p>
            <a:pPr lvl="1" algn="just"/>
            <a:endParaRPr lang="en-US" sz="1800" dirty="0"/>
          </a:p>
          <a:p>
            <a:pPr lvl="1" algn="just"/>
            <a:endParaRPr lang="en-US" sz="1800" dirty="0" smtClean="0"/>
          </a:p>
          <a:p>
            <a:pPr marL="457200" lvl="1" indent="0" algn="just">
              <a:buNone/>
            </a:pPr>
            <a:endParaRPr lang="en-US" sz="1800" dirty="0" smtClean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71D5C2-72D8-7844-922C-E63AA03A2838}" type="slidenum">
              <a:rPr lang="en-US" smtClean="0"/>
              <a:t>2</a:t>
            </a:fld>
            <a:endParaRPr lang="en-US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632" y="3602179"/>
            <a:ext cx="6031750" cy="30055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7245920" y="6040590"/>
            <a:ext cx="166250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*Source –Berger IHS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34662616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0155" y="54591"/>
            <a:ext cx="8229600" cy="1143000"/>
          </a:xfrm>
        </p:spPr>
        <p:txBody>
          <a:bodyPr>
            <a:normAutofit/>
          </a:bodyPr>
          <a:lstStyle/>
          <a:p>
            <a:r>
              <a:rPr lang="en-US" sz="2800" b="1" dirty="0" smtClean="0">
                <a:latin typeface=" Arial"/>
              </a:rPr>
              <a:t>   Asia Pacific M&amp;E Industry Landscape</a:t>
            </a:r>
            <a:endParaRPr lang="en-US" sz="2800" b="1" dirty="0">
              <a:latin typeface=" Arial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59414"/>
            <a:ext cx="8229600" cy="5296935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endParaRPr lang="en-US" sz="1800" dirty="0" smtClean="0"/>
          </a:p>
          <a:p>
            <a:pPr algn="just"/>
            <a:r>
              <a:rPr lang="en-US" sz="1800" dirty="0" smtClean="0"/>
              <a:t>Globally, M&amp;E </a:t>
            </a:r>
            <a:r>
              <a:rPr lang="en-US" sz="1800" dirty="0"/>
              <a:t>sector </a:t>
            </a:r>
            <a:r>
              <a:rPr lang="en-US" sz="1800" dirty="0" smtClean="0"/>
              <a:t>is forecasted to grow at CAGR &gt; 6% per year </a:t>
            </a:r>
          </a:p>
          <a:p>
            <a:pPr algn="just"/>
            <a:r>
              <a:rPr lang="en-US" sz="1800" dirty="0" smtClean="0"/>
              <a:t>Asia Pacific region is the fastest growing market for M&amp;E in the world, with an CAGR &gt;7%</a:t>
            </a:r>
          </a:p>
          <a:p>
            <a:pPr algn="just"/>
            <a:r>
              <a:rPr lang="en-US" sz="1800" dirty="0" smtClean="0"/>
              <a:t>Japan, Taiwan and Korea are early leaders in M&amp;E, including machine tools and metalworking machinery</a:t>
            </a:r>
          </a:p>
          <a:p>
            <a:pPr algn="just"/>
            <a:r>
              <a:rPr lang="en-US" sz="1800" dirty="0" smtClean="0"/>
              <a:t>In recent years, China and India also became active M&amp;E players, both as consumers and suppliers </a:t>
            </a:r>
          </a:p>
          <a:p>
            <a:pPr algn="just"/>
            <a:r>
              <a:rPr lang="en-US" sz="1800" dirty="0" smtClean="0"/>
              <a:t>Historically, regional M&amp;E players relied heavily on licensing and technology transfer from “traditional” sources, from Europe and the US</a:t>
            </a:r>
          </a:p>
          <a:p>
            <a:pPr algn="just"/>
            <a:r>
              <a:rPr lang="en-US" sz="1800" dirty="0" smtClean="0"/>
              <a:t>Currently, leading M&amp;E players in the region already possess own IPR and are active both in the domestic and export market</a:t>
            </a:r>
          </a:p>
          <a:p>
            <a:pPr marL="0" indent="0" algn="just">
              <a:buNone/>
            </a:pPr>
            <a:r>
              <a:rPr lang="en-US" sz="1800" dirty="0" smtClean="0"/>
              <a:t>  </a:t>
            </a:r>
            <a:endParaRPr lang="en-US" sz="1800" dirty="0"/>
          </a:p>
          <a:p>
            <a:pPr marL="0" indent="0" algn="just">
              <a:buNone/>
            </a:pPr>
            <a:endParaRPr lang="en-US" sz="1800" dirty="0" smtClean="0"/>
          </a:p>
          <a:p>
            <a:pPr algn="just"/>
            <a:endParaRPr lang="en-US" sz="1800" dirty="0" smtClean="0"/>
          </a:p>
          <a:p>
            <a:pPr algn="just"/>
            <a:endParaRPr lang="en-US" sz="1800" dirty="0" smtClean="0"/>
          </a:p>
          <a:p>
            <a:pPr marL="457200" lvl="1" indent="0" algn="just">
              <a:buNone/>
            </a:pPr>
            <a:endParaRPr lang="en-US" sz="1800" dirty="0"/>
          </a:p>
          <a:p>
            <a:pPr marL="457200" lvl="1" indent="0" algn="just">
              <a:buNone/>
            </a:pPr>
            <a:endParaRPr lang="en-US" sz="1800" dirty="0"/>
          </a:p>
          <a:p>
            <a:pPr marL="0" indent="0" algn="just">
              <a:buNone/>
            </a:pPr>
            <a:endParaRPr lang="en-US" sz="1800" dirty="0" smtClean="0"/>
          </a:p>
          <a:p>
            <a:pPr lvl="1" algn="just"/>
            <a:endParaRPr lang="en-US" sz="1800" dirty="0" smtClean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71D5C2-72D8-7844-922C-E63AA03A2838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13005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0155" y="54591"/>
            <a:ext cx="8229600" cy="1143000"/>
          </a:xfrm>
        </p:spPr>
        <p:txBody>
          <a:bodyPr>
            <a:normAutofit/>
          </a:bodyPr>
          <a:lstStyle/>
          <a:p>
            <a:r>
              <a:rPr lang="en-US" sz="2800" b="1" dirty="0" smtClean="0">
                <a:latin typeface=" Arial"/>
              </a:rPr>
              <a:t>   Malaysia M&amp;E Industry Landscape</a:t>
            </a:r>
            <a:endParaRPr lang="en-US" sz="2800" b="1" dirty="0">
              <a:latin typeface=" Arial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59414"/>
            <a:ext cx="8229600" cy="5296935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endParaRPr lang="en-US" sz="1800" dirty="0" smtClean="0"/>
          </a:p>
          <a:p>
            <a:pPr algn="just"/>
            <a:r>
              <a:rPr lang="en-US" sz="1800" dirty="0" smtClean="0"/>
              <a:t>Malaysia has the largest M&amp;E market within ASEAN</a:t>
            </a:r>
          </a:p>
          <a:p>
            <a:pPr algn="just"/>
            <a:r>
              <a:rPr lang="en-US" sz="1800" dirty="0" smtClean="0"/>
              <a:t>Over the last 5 years, importation of M&amp;E consistently exceeds export (roughly in the ratio of 2:1)</a:t>
            </a:r>
          </a:p>
          <a:p>
            <a:pPr algn="just"/>
            <a:endParaRPr lang="en-US" sz="1800" dirty="0" smtClean="0"/>
          </a:p>
          <a:p>
            <a:pPr algn="just"/>
            <a:endParaRPr lang="en-US" sz="1800" dirty="0"/>
          </a:p>
          <a:p>
            <a:pPr marL="0" indent="0" algn="just">
              <a:buNone/>
            </a:pPr>
            <a:endParaRPr lang="en-US" sz="1800" dirty="0" smtClean="0"/>
          </a:p>
          <a:p>
            <a:pPr algn="just"/>
            <a:endParaRPr lang="en-US" sz="1800" dirty="0" smtClean="0"/>
          </a:p>
          <a:p>
            <a:pPr algn="just"/>
            <a:endParaRPr lang="en-US" sz="1800" dirty="0" smtClean="0"/>
          </a:p>
          <a:p>
            <a:pPr marL="457200" lvl="1" indent="0" algn="just">
              <a:buNone/>
            </a:pPr>
            <a:endParaRPr lang="en-US" sz="1800" dirty="0"/>
          </a:p>
          <a:p>
            <a:pPr marL="457200" lvl="1" indent="0" algn="just">
              <a:buNone/>
            </a:pPr>
            <a:endParaRPr lang="en-US" sz="1800" dirty="0"/>
          </a:p>
          <a:p>
            <a:pPr marL="0" indent="0" algn="just">
              <a:buNone/>
            </a:pPr>
            <a:endParaRPr lang="en-US" sz="1800" dirty="0" smtClean="0"/>
          </a:p>
          <a:p>
            <a:pPr lvl="1" algn="just"/>
            <a:endParaRPr lang="en-US" sz="1800" dirty="0" smtClean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71D5C2-72D8-7844-922C-E63AA03A2838}" type="slidenum">
              <a:rPr lang="en-US" smtClean="0"/>
              <a:t>4</a:t>
            </a:fld>
            <a:endParaRPr lang="en-US"/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457200" y="2029234"/>
            <a:ext cx="8229600" cy="432711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lvl="1" indent="0" algn="just">
              <a:buFont typeface="Arial"/>
              <a:buNone/>
            </a:pPr>
            <a:endParaRPr lang="en-US" sz="1800" dirty="0" smtClean="0"/>
          </a:p>
          <a:p>
            <a:pPr algn="just"/>
            <a:r>
              <a:rPr lang="en-US" sz="1800" dirty="0" smtClean="0"/>
              <a:t>In 2016, Malaysia M&amp;E sector recorded : -</a:t>
            </a:r>
          </a:p>
          <a:p>
            <a:pPr lvl="1" algn="just"/>
            <a:r>
              <a:rPr lang="en-US" sz="1800" dirty="0" smtClean="0"/>
              <a:t>Import value amounting to RM 65.1 billion (CAGR ~ 5.3% P.A. over 5 years)</a:t>
            </a:r>
          </a:p>
          <a:p>
            <a:pPr lvl="1" algn="just"/>
            <a:r>
              <a:rPr lang="en-US" sz="1800" dirty="0" smtClean="0"/>
              <a:t>Export value amounting to RM 37.7 billion (CAGR ~ 10.5% P.A. over 5 years)</a:t>
            </a:r>
          </a:p>
          <a:p>
            <a:pPr lvl="1" algn="just"/>
            <a:r>
              <a:rPr lang="en-US" sz="1800" dirty="0" smtClean="0"/>
              <a:t>Specialized Machinery &amp; Equipment for Specific Industries, together with General Machinery &amp; Equipment, Components and Parts accounts for the bulk of importation (~72% of total import valued at ~RM 65 billion ) </a:t>
            </a:r>
          </a:p>
          <a:p>
            <a:pPr marL="457200" lvl="1" indent="0" algn="just">
              <a:buNone/>
            </a:pPr>
            <a:endParaRPr lang="en-US" sz="1800" dirty="0" smtClean="0"/>
          </a:p>
          <a:p>
            <a:pPr marL="457200" lvl="1" indent="0" algn="just">
              <a:buFont typeface="Arial"/>
              <a:buNone/>
            </a:pPr>
            <a:endParaRPr lang="en-US" sz="1800" dirty="0" smtClean="0"/>
          </a:p>
          <a:p>
            <a:pPr marL="0" indent="0" algn="just">
              <a:buFont typeface="Arial"/>
              <a:buNone/>
            </a:pPr>
            <a:endParaRPr lang="en-US" sz="1800" dirty="0" smtClean="0"/>
          </a:p>
          <a:p>
            <a:pPr lvl="1" algn="just"/>
            <a:endParaRPr lang="en-US" sz="1800" dirty="0" smtClean="0"/>
          </a:p>
        </p:txBody>
      </p:sp>
    </p:spTree>
    <p:extLst>
      <p:ext uri="{BB962C8B-B14F-4D97-AF65-F5344CB8AC3E}">
        <p14:creationId xmlns:p14="http://schemas.microsoft.com/office/powerpoint/2010/main" val="1306436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0155" y="54591"/>
            <a:ext cx="8229600" cy="1143000"/>
          </a:xfrm>
        </p:spPr>
        <p:txBody>
          <a:bodyPr>
            <a:normAutofit/>
          </a:bodyPr>
          <a:lstStyle/>
          <a:p>
            <a:r>
              <a:rPr lang="en-US" sz="2800" b="1" dirty="0" smtClean="0">
                <a:latin typeface=" Arial"/>
              </a:rPr>
              <a:t>Malaysia M&amp;E Overview</a:t>
            </a:r>
            <a:endParaRPr lang="en-US" sz="2800" b="1" dirty="0">
              <a:latin typeface=" Arial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71D5C2-72D8-7844-922C-E63AA03A2838}" type="slidenum">
              <a:rPr lang="en-US" smtClean="0"/>
              <a:t>5</a:t>
            </a:fld>
            <a:endParaRPr lang="en-US"/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816" y="1898745"/>
            <a:ext cx="7893839" cy="412797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730155" y="1163777"/>
            <a:ext cx="68612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Machinery &amp; Equipment is broadly categorized into 4 sectors, namely: -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201552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1562669" y="202689"/>
            <a:ext cx="8229600" cy="810305"/>
          </a:xfrm>
        </p:spPr>
        <p:txBody>
          <a:bodyPr>
            <a:normAutofit/>
          </a:bodyPr>
          <a:lstStyle/>
          <a:p>
            <a:r>
              <a:rPr lang="en-US" sz="2800" b="1" dirty="0" smtClean="0">
                <a:ea typeface="Adobe Myungjo Std M" pitchFamily="18" charset="-128"/>
                <a:cs typeface="Arial" pitchFamily="34" charset="0"/>
              </a:rPr>
              <a:t>Malaysia M&amp;E Exports and Imports</a:t>
            </a:r>
            <a:endParaRPr lang="en-US" sz="2800" dirty="0"/>
          </a:p>
        </p:txBody>
      </p:sp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0646" y="1741358"/>
            <a:ext cx="6280387" cy="40221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7062380"/>
              </p:ext>
            </p:extLst>
          </p:nvPr>
        </p:nvGraphicFramePr>
        <p:xfrm>
          <a:off x="3894619" y="2349584"/>
          <a:ext cx="3297750" cy="748458"/>
        </p:xfrm>
        <a:graphic>
          <a:graphicData uri="http://schemas.openxmlformats.org/drawingml/2006/table">
            <a:tbl>
              <a:tblPr firstRow="1" bandRow="1">
                <a:tableStyleId>{638B1855-1B75-4FBE-930C-398BA8C253C6}</a:tableStyleId>
              </a:tblPr>
              <a:tblGrid>
                <a:gridCol w="65955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659550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659550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659550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659550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</a:tblGrid>
              <a:tr h="37422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15.5</a:t>
                      </a:r>
                    </a:p>
                  </a:txBody>
                  <a:tcPr marL="68580" marR="68580" marT="0" marB="0" anchor="ctr"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16.3</a:t>
                      </a:r>
                    </a:p>
                  </a:txBody>
                  <a:tcPr marL="68580" marR="68580" marT="0" marB="0" anchor="ctr"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16.3</a:t>
                      </a:r>
                    </a:p>
                  </a:txBody>
                  <a:tcPr marL="68580" marR="68580" marT="0" marB="0" anchor="ctr"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17.2</a:t>
                      </a:r>
                    </a:p>
                  </a:txBody>
                  <a:tcPr marL="68580" marR="68580" marT="0" marB="0" anchor="ctr"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17.3</a:t>
                      </a:r>
                    </a:p>
                  </a:txBody>
                  <a:tcPr marL="68580" marR="68580" marT="0" marB="0" anchor="ctr"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74229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8.6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9.8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10.7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14.5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15.2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64459582"/>
              </p:ext>
            </p:extLst>
          </p:nvPr>
        </p:nvGraphicFramePr>
        <p:xfrm>
          <a:off x="3894620" y="3175361"/>
          <a:ext cx="3297750" cy="720320"/>
        </p:xfrm>
        <a:graphic>
          <a:graphicData uri="http://schemas.openxmlformats.org/drawingml/2006/table">
            <a:tbl>
              <a:tblPr firstRow="1" bandRow="1">
                <a:tableStyleId>{638B1855-1B75-4FBE-930C-398BA8C253C6}</a:tableStyleId>
              </a:tblPr>
              <a:tblGrid>
                <a:gridCol w="65955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659550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659550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558334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760766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</a:tblGrid>
              <a:tr h="35481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b="1" dirty="0">
                          <a:effectLst/>
                          <a:latin typeface="+mn-lt"/>
                        </a:rPr>
                        <a:t>21.9</a:t>
                      </a:r>
                    </a:p>
                  </a:txBody>
                  <a:tcPr marL="68580" marR="68580" marT="0" marB="0" anchor="ctr"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b="1" dirty="0">
                          <a:effectLst/>
                          <a:latin typeface="+mn-lt"/>
                        </a:rPr>
                        <a:t>23.1</a:t>
                      </a:r>
                    </a:p>
                  </a:txBody>
                  <a:tcPr marL="68580" marR="68580" marT="0" marB="0" anchor="ctr"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b="1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23.1</a:t>
                      </a:r>
                    </a:p>
                  </a:txBody>
                  <a:tcPr marL="68580" marR="68580" marT="0" marB="0" anchor="ctr"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b="1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26.7</a:t>
                      </a:r>
                    </a:p>
                  </a:txBody>
                  <a:tcPr marL="68580" marR="68580" marT="0" marB="0" anchor="ctr"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b="1" dirty="0">
                          <a:effectLst/>
                          <a:latin typeface="+mn-lt"/>
                        </a:rPr>
                        <a:t>29.9</a:t>
                      </a:r>
                    </a:p>
                  </a:txBody>
                  <a:tcPr marL="68580" marR="68580" marT="0" marB="0" anchor="ctr"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65505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13.2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14.2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15.3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17.6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18.4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52234205"/>
              </p:ext>
            </p:extLst>
          </p:nvPr>
        </p:nvGraphicFramePr>
        <p:xfrm>
          <a:off x="3894620" y="3945290"/>
          <a:ext cx="3297750" cy="720320"/>
        </p:xfrm>
        <a:graphic>
          <a:graphicData uri="http://schemas.openxmlformats.org/drawingml/2006/table">
            <a:tbl>
              <a:tblPr firstRow="1" bandRow="1">
                <a:tableStyleId>{638B1855-1B75-4FBE-930C-398BA8C253C6}</a:tableStyleId>
              </a:tblPr>
              <a:tblGrid>
                <a:gridCol w="65955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659550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659550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659550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659550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</a:tblGrid>
              <a:tr h="36016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b="1" dirty="0">
                          <a:effectLst/>
                          <a:latin typeface=" Arial"/>
                        </a:rPr>
                        <a:t>10.7</a:t>
                      </a:r>
                    </a:p>
                  </a:txBody>
                  <a:tcPr marL="68580" marR="68580" marT="0" marB="0" anchor="ctr"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dirty="0">
                          <a:effectLst/>
                          <a:latin typeface=" Arial"/>
                        </a:rPr>
                        <a:t>10.9</a:t>
                      </a:r>
                    </a:p>
                  </a:txBody>
                  <a:tcPr marL="68580" marR="68580" marT="0" marB="0" anchor="ctr"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b="1" dirty="0">
                          <a:effectLst/>
                          <a:latin typeface=" Arial"/>
                        </a:rPr>
                        <a:t>11.0</a:t>
                      </a:r>
                    </a:p>
                  </a:txBody>
                  <a:tcPr marL="68580" marR="68580" marT="0" marB="0" anchor="ctr"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b="1" dirty="0">
                          <a:effectLst/>
                          <a:latin typeface=" Arial"/>
                        </a:rPr>
                        <a:t>11.7</a:t>
                      </a:r>
                    </a:p>
                  </a:txBody>
                  <a:tcPr marL="68580" marR="68580" marT="0" marB="0" anchor="ctr"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b="1" dirty="0">
                          <a:effectLst/>
                          <a:latin typeface=" Arial"/>
                        </a:rPr>
                        <a:t>14.3</a:t>
                      </a:r>
                    </a:p>
                  </a:txBody>
                  <a:tcPr marL="68580" marR="68580" marT="0" marB="0" anchor="ctr"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6016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>
                          <a:effectLst/>
                          <a:latin typeface=" Arial"/>
                        </a:rPr>
                        <a:t>2.2</a:t>
                      </a:r>
                      <a:endParaRPr lang="en-US" sz="1100" b="1">
                        <a:effectLst/>
                        <a:latin typeface=" Arial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dirty="0">
                          <a:effectLst/>
                          <a:latin typeface=" Arial"/>
                        </a:rPr>
                        <a:t>2.0</a:t>
                      </a:r>
                      <a:endParaRPr lang="en-US" sz="1100" b="1" dirty="0">
                        <a:effectLst/>
                        <a:latin typeface=" Arial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dirty="0">
                          <a:effectLst/>
                          <a:latin typeface=" Arial"/>
                        </a:rPr>
                        <a:t>2.3</a:t>
                      </a:r>
                      <a:endParaRPr lang="en-US" sz="1100" b="1" dirty="0">
                        <a:effectLst/>
                        <a:latin typeface=" Arial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dirty="0">
                          <a:effectLst/>
                          <a:latin typeface=" Arial"/>
                        </a:rPr>
                        <a:t>2.6</a:t>
                      </a:r>
                      <a:endParaRPr lang="en-US" sz="1100" b="1" dirty="0">
                        <a:effectLst/>
                        <a:latin typeface=" Arial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dirty="0">
                          <a:effectLst/>
                          <a:latin typeface=" Arial"/>
                        </a:rPr>
                        <a:t>2.6</a:t>
                      </a:r>
                      <a:endParaRPr lang="en-US" sz="1100" b="1" dirty="0">
                        <a:effectLst/>
                        <a:latin typeface=" Arial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10" name="Table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73318505"/>
              </p:ext>
            </p:extLst>
          </p:nvPr>
        </p:nvGraphicFramePr>
        <p:xfrm>
          <a:off x="3894615" y="4703223"/>
          <a:ext cx="3297755" cy="1544278"/>
        </p:xfrm>
        <a:graphic>
          <a:graphicData uri="http://schemas.openxmlformats.org/drawingml/2006/table">
            <a:tbl>
              <a:tblPr firstRow="1" bandRow="1">
                <a:tableStyleId>{638B1855-1B75-4FBE-930C-398BA8C253C6}</a:tableStyleId>
              </a:tblPr>
              <a:tblGrid>
                <a:gridCol w="659551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659551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659551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659551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659551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</a:tblGrid>
              <a:tr h="45563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b="1" dirty="0">
                          <a:effectLst/>
                          <a:latin typeface="Arial"/>
                        </a:rPr>
                        <a:t>4.8</a:t>
                      </a:r>
                      <a:endParaRPr lang="en-US" sz="1100" b="1" dirty="0">
                        <a:effectLst/>
                        <a:latin typeface="Calibri"/>
                      </a:endParaRPr>
                    </a:p>
                  </a:txBody>
                  <a:tcPr marL="68580" marR="68580" marT="0" marB="0" anchor="ctr"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dirty="0">
                          <a:effectLst/>
                          <a:latin typeface="Arial"/>
                        </a:rPr>
                        <a:t>4.2</a:t>
                      </a:r>
                      <a:endParaRPr lang="en-US" sz="1100" b="1" dirty="0">
                        <a:effectLst/>
                        <a:latin typeface="Calibri"/>
                      </a:endParaRPr>
                    </a:p>
                  </a:txBody>
                  <a:tcPr marL="68580" marR="68580" marT="0" marB="0" anchor="ctr"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defTabSz="457200" rtl="0" eaLnBrk="1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0" dirty="0">
                          <a:solidFill>
                            <a:schemeClr val="bg1"/>
                          </a:solidFill>
                          <a:effectLst/>
                          <a:latin typeface="Arial"/>
                        </a:rPr>
                        <a:t>4.2</a:t>
                      </a:r>
                      <a:endParaRPr lang="en-US" sz="1100" b="1" kern="1200" dirty="0">
                        <a:solidFill>
                          <a:schemeClr val="lt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b="1" dirty="0">
                          <a:solidFill>
                            <a:schemeClr val="bg1"/>
                          </a:solidFill>
                          <a:effectLst/>
                          <a:latin typeface="Arial"/>
                        </a:rPr>
                        <a:t>3.9</a:t>
                      </a:r>
                      <a:endParaRPr lang="en-US" sz="1100" b="1" dirty="0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68580" marR="68580" marT="0" marB="0" anchor="ctr"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b="1" dirty="0">
                          <a:effectLst/>
                          <a:latin typeface="Arial"/>
                        </a:rPr>
                        <a:t>3.6</a:t>
                      </a:r>
                      <a:endParaRPr lang="en-US" sz="1100" b="1" dirty="0">
                        <a:effectLst/>
                        <a:latin typeface="Calibri"/>
                      </a:endParaRPr>
                    </a:p>
                  </a:txBody>
                  <a:tcPr marL="68580" marR="68580" marT="0" marB="0" anchor="ctr"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95785">
                <a:tc>
                  <a:txBody>
                    <a:bodyPr/>
                    <a:lstStyle/>
                    <a:p>
                      <a:pPr marL="0" marR="0" algn="ctr" defTabSz="457200" rtl="0" eaLnBrk="1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dirty="0">
                          <a:effectLst/>
                          <a:latin typeface="Arial"/>
                          <a:ea typeface="Calibri"/>
                          <a:cs typeface="Times New Roman"/>
                        </a:rPr>
                        <a:t>1.2</a:t>
                      </a:r>
                      <a:endParaRPr lang="en-US" sz="1100" b="1" kern="1200" dirty="0">
                        <a:solidFill>
                          <a:schemeClr val="bg1"/>
                        </a:solidFill>
                        <a:effectLst/>
                        <a:latin typeface="Arial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>
                    <a:solidFill>
                      <a:schemeClr val="accent6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dirty="0">
                          <a:effectLst/>
                          <a:latin typeface="Arial"/>
                          <a:ea typeface="Calibri"/>
                          <a:cs typeface="Times New Roman"/>
                        </a:rPr>
                        <a:t>1.3</a:t>
                      </a:r>
                      <a:endParaRPr lang="en-US" sz="11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accent6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dirty="0">
                          <a:solidFill>
                            <a:schemeClr val="bg1"/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1.7</a:t>
                      </a:r>
                      <a:endParaRPr lang="en-US" sz="1100" b="1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accent6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dirty="0">
                          <a:solidFill>
                            <a:schemeClr val="bg1"/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1.6</a:t>
                      </a:r>
                      <a:endParaRPr lang="en-US" sz="1100" b="1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accent6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dirty="0">
                          <a:effectLst/>
                          <a:latin typeface="Arial"/>
                          <a:ea typeface="Calibri"/>
                          <a:cs typeface="Times New Roman"/>
                        </a:rPr>
                        <a:t>1.5</a:t>
                      </a:r>
                      <a:endParaRPr lang="en-US" sz="11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accent6">
                        <a:alpha val="2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346431">
                <a:tc>
                  <a:txBody>
                    <a:bodyPr/>
                    <a:lstStyle/>
                    <a:p>
                      <a:pPr marL="0" marR="0" algn="ctr" defTabSz="457200" rtl="0" eaLnBrk="1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kern="1200" dirty="0" smtClean="0">
                          <a:solidFill>
                            <a:schemeClr val="tx1"/>
                          </a:solidFill>
                          <a:effectLst/>
                          <a:latin typeface=" Arial"/>
                          <a:ea typeface="+mn-ea"/>
                          <a:cs typeface="+mn-cs"/>
                        </a:rPr>
                        <a:t>52.9</a:t>
                      </a:r>
                      <a:endParaRPr lang="en-US" sz="1400" b="1" kern="1200" dirty="0">
                        <a:solidFill>
                          <a:schemeClr val="tx1"/>
                        </a:solidFill>
                        <a:effectLst/>
                        <a:latin typeface=" Arial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 smtClean="0">
                          <a:solidFill>
                            <a:schemeClr val="tx1"/>
                          </a:solidFill>
                          <a:effectLst/>
                          <a:latin typeface=" Arial"/>
                          <a:ea typeface="Calibri"/>
                          <a:cs typeface="Times New Roman"/>
                        </a:rPr>
                        <a:t>54.5</a:t>
                      </a:r>
                      <a:endParaRPr lang="en-US" sz="1400" b="1" dirty="0">
                        <a:solidFill>
                          <a:schemeClr val="tx1"/>
                        </a:solidFill>
                        <a:effectLst/>
                        <a:latin typeface=" Arial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 smtClean="0">
                          <a:solidFill>
                            <a:schemeClr val="tx1"/>
                          </a:solidFill>
                          <a:effectLst/>
                          <a:latin typeface=" Arial"/>
                          <a:ea typeface="Calibri"/>
                          <a:cs typeface="Times New Roman"/>
                        </a:rPr>
                        <a:t>54.6</a:t>
                      </a:r>
                      <a:endParaRPr lang="en-US" sz="1400" b="1" dirty="0">
                        <a:solidFill>
                          <a:schemeClr val="tx1"/>
                        </a:solidFill>
                        <a:effectLst/>
                        <a:latin typeface=" Arial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 smtClean="0">
                          <a:solidFill>
                            <a:schemeClr val="tx1"/>
                          </a:solidFill>
                          <a:effectLst/>
                          <a:latin typeface=" Arial"/>
                          <a:ea typeface="Calibri"/>
                          <a:cs typeface="Times New Roman"/>
                        </a:rPr>
                        <a:t>59.5</a:t>
                      </a:r>
                      <a:endParaRPr lang="en-US" sz="1400" b="1" dirty="0">
                        <a:solidFill>
                          <a:schemeClr val="tx1"/>
                        </a:solidFill>
                        <a:effectLst/>
                        <a:latin typeface=" Arial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 smtClean="0">
                          <a:solidFill>
                            <a:schemeClr val="tx1"/>
                          </a:solidFill>
                          <a:effectLst/>
                          <a:latin typeface=" Arial"/>
                          <a:ea typeface="Calibri"/>
                          <a:cs typeface="Times New Roman"/>
                        </a:rPr>
                        <a:t>65.1</a:t>
                      </a:r>
                      <a:endParaRPr lang="en-US" sz="1400" b="1" dirty="0">
                        <a:solidFill>
                          <a:schemeClr val="tx1"/>
                        </a:solidFill>
                        <a:effectLst/>
                        <a:latin typeface=" Arial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346431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 smtClean="0">
                          <a:solidFill>
                            <a:schemeClr val="tx1"/>
                          </a:solidFill>
                          <a:effectLst/>
                          <a:latin typeface=" Arial"/>
                          <a:ea typeface="Calibri"/>
                          <a:cs typeface="Times New Roman"/>
                        </a:rPr>
                        <a:t>25.2</a:t>
                      </a:r>
                      <a:endParaRPr lang="en-US" sz="1400" b="1" dirty="0">
                        <a:solidFill>
                          <a:schemeClr val="tx1"/>
                        </a:solidFill>
                        <a:effectLst/>
                        <a:latin typeface=" Arial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 smtClean="0">
                          <a:solidFill>
                            <a:schemeClr val="tx1"/>
                          </a:solidFill>
                          <a:effectLst/>
                          <a:latin typeface=" Arial"/>
                          <a:ea typeface="Calibri"/>
                          <a:cs typeface="Times New Roman"/>
                        </a:rPr>
                        <a:t>27.3</a:t>
                      </a:r>
                      <a:endParaRPr lang="en-US" sz="1400" b="1" dirty="0">
                        <a:solidFill>
                          <a:schemeClr val="tx1"/>
                        </a:solidFill>
                        <a:effectLst/>
                        <a:latin typeface=" Arial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 smtClean="0">
                          <a:solidFill>
                            <a:schemeClr val="tx1"/>
                          </a:solidFill>
                          <a:effectLst/>
                          <a:latin typeface=" Arial"/>
                          <a:ea typeface="Calibri"/>
                          <a:cs typeface="Times New Roman"/>
                        </a:rPr>
                        <a:t>30.0</a:t>
                      </a:r>
                      <a:endParaRPr lang="en-US" sz="1400" b="1" dirty="0">
                        <a:solidFill>
                          <a:schemeClr val="tx1"/>
                        </a:solidFill>
                        <a:effectLst/>
                        <a:latin typeface=" Arial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 smtClean="0">
                          <a:solidFill>
                            <a:schemeClr val="tx1"/>
                          </a:solidFill>
                          <a:effectLst/>
                          <a:latin typeface=" Arial"/>
                          <a:ea typeface="Calibri"/>
                          <a:cs typeface="Times New Roman"/>
                        </a:rPr>
                        <a:t>36.3</a:t>
                      </a:r>
                      <a:endParaRPr lang="en-US" sz="1400" b="1" dirty="0">
                        <a:solidFill>
                          <a:schemeClr val="tx1"/>
                        </a:solidFill>
                        <a:effectLst/>
                        <a:latin typeface=" Arial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 smtClean="0">
                          <a:solidFill>
                            <a:schemeClr val="tx1"/>
                          </a:solidFill>
                          <a:effectLst/>
                          <a:latin typeface=" Arial"/>
                          <a:ea typeface="Calibri"/>
                          <a:cs typeface="Times New Roman"/>
                        </a:rPr>
                        <a:t>37.7</a:t>
                      </a:r>
                      <a:endParaRPr lang="en-US" sz="1400" b="1" dirty="0">
                        <a:solidFill>
                          <a:schemeClr val="tx1"/>
                        </a:solidFill>
                        <a:effectLst/>
                        <a:latin typeface=" Arial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</a:tbl>
          </a:graphicData>
        </a:graphic>
      </p:graphicFrame>
      <p:graphicFrame>
        <p:nvGraphicFramePr>
          <p:cNvPr id="13" name="Table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4378397"/>
              </p:ext>
            </p:extLst>
          </p:nvPr>
        </p:nvGraphicFramePr>
        <p:xfrm>
          <a:off x="1562669" y="6141351"/>
          <a:ext cx="838200" cy="456261"/>
        </p:xfrm>
        <a:graphic>
          <a:graphicData uri="http://schemas.openxmlformats.org/drawingml/2006/table">
            <a:tbl>
              <a:tblPr firstRow="1" bandRow="1">
                <a:tableStyleId>{638B1855-1B75-4FBE-930C-398BA8C253C6}</a:tableStyleId>
              </a:tblPr>
              <a:tblGrid>
                <a:gridCol w="83820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</a:tblGrid>
              <a:tr h="24594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dirty="0" smtClean="0">
                          <a:solidFill>
                            <a:schemeClr val="bg1"/>
                          </a:solidFill>
                          <a:effectLst/>
                          <a:latin typeface="Arial"/>
                        </a:rPr>
                        <a:t>Import</a:t>
                      </a:r>
                      <a:endParaRPr lang="en-US" sz="1100" b="1" dirty="0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68580" marR="68580" marT="0" marB="0" anchor="ctr"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152787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 smtClean="0">
                          <a:solidFill>
                            <a:schemeClr val="bg1"/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Export</a:t>
                      </a:r>
                      <a:endParaRPr lang="en-US" sz="1100" b="1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11" name="TextBox 10"/>
          <p:cNvSpPr txBox="1"/>
          <p:nvPr/>
        </p:nvSpPr>
        <p:spPr>
          <a:xfrm>
            <a:off x="5943600" y="6559748"/>
            <a:ext cx="32004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prstClr val="black"/>
                </a:solidFill>
              </a:rPr>
              <a:t>Source : HIS, Roland Berger, MIDA, MITI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479910" y="5708088"/>
            <a:ext cx="914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TOTAL</a:t>
            </a:r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71D5C2-72D8-7844-922C-E63AA03A2838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52860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5" y="66813"/>
            <a:ext cx="8229600" cy="1143000"/>
          </a:xfrm>
        </p:spPr>
        <p:txBody>
          <a:bodyPr>
            <a:normAutofit/>
          </a:bodyPr>
          <a:lstStyle/>
          <a:p>
            <a:r>
              <a:rPr lang="en-US" sz="2800" b="1" dirty="0" smtClean="0"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Arial" pitchFamily="34" charset="0"/>
                <a:ea typeface="Adobe Myungjo Std M" pitchFamily="18" charset="-128"/>
                <a:cs typeface="Arial" pitchFamily="34" charset="0"/>
              </a:rPr>
              <a:t>Global Mega Trends for M&amp;E </a:t>
            </a:r>
            <a:endParaRPr lang="en-US" sz="2800" dirty="0"/>
          </a:p>
        </p:txBody>
      </p:sp>
      <p:sp>
        <p:nvSpPr>
          <p:cNvPr id="8" name="Rectangle 7"/>
          <p:cNvSpPr/>
          <p:nvPr/>
        </p:nvSpPr>
        <p:spPr>
          <a:xfrm>
            <a:off x="304800" y="1620975"/>
            <a:ext cx="1905000" cy="1295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prstClr val="white"/>
                </a:solidFill>
              </a:rPr>
              <a:t>Heterogeneous Market </a:t>
            </a:r>
          </a:p>
          <a:p>
            <a:pPr algn="ctr"/>
            <a:r>
              <a:rPr lang="en-US" dirty="0" smtClean="0">
                <a:solidFill>
                  <a:prstClr val="white"/>
                </a:solidFill>
              </a:rPr>
              <a:t>(Total Solutions)</a:t>
            </a: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304800" y="3387435"/>
            <a:ext cx="1905000" cy="1295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prstClr val="white"/>
                </a:solidFill>
              </a:rPr>
              <a:t>Rapid Digitization</a:t>
            </a: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33375" y="5029200"/>
            <a:ext cx="1905000" cy="1295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prstClr val="white"/>
                </a:solidFill>
              </a:rPr>
              <a:t>Globalized Production</a:t>
            </a: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466111" y="1648685"/>
            <a:ext cx="588818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prstClr val="black"/>
                </a:solidFill>
              </a:rPr>
              <a:t>Market increasingly demand Total Solution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prstClr val="black"/>
                </a:solidFill>
              </a:rPr>
              <a:t>Offering to include product/hardware, support, parts, tooling and integration</a:t>
            </a:r>
            <a:endParaRPr lang="en-US" sz="2000" dirty="0">
              <a:solidFill>
                <a:prstClr val="black"/>
              </a:solidFill>
            </a:endParaRPr>
          </a:p>
          <a:p>
            <a:pPr marL="171450" indent="-171450" algn="just">
              <a:buFont typeface="Arial" panose="020B0604020202020204" pitchFamily="34" charset="0"/>
              <a:buChar char="•"/>
            </a:pPr>
            <a:endParaRPr lang="en-US" sz="2000" dirty="0">
              <a:solidFill>
                <a:prstClr val="black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2507680" y="3512130"/>
            <a:ext cx="57912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prstClr val="black"/>
                </a:solidFill>
              </a:rPr>
              <a:t>Integration of machines with automation (</a:t>
            </a:r>
            <a:r>
              <a:rPr lang="en-US" sz="2000" dirty="0" err="1" smtClean="0">
                <a:solidFill>
                  <a:prstClr val="black"/>
                </a:solidFill>
              </a:rPr>
              <a:t>IoT</a:t>
            </a:r>
            <a:r>
              <a:rPr lang="en-US" sz="2000" dirty="0" smtClean="0">
                <a:solidFill>
                  <a:prstClr val="black"/>
                </a:solidFill>
              </a:rPr>
              <a:t>, Industrial 4.0, Artificial Intelligence</a:t>
            </a:r>
          </a:p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prstClr val="black"/>
                </a:solidFill>
              </a:rPr>
              <a:t>Sensors and connected devices, remote monitoring</a:t>
            </a:r>
            <a:endParaRPr lang="en-US" sz="2000" dirty="0">
              <a:solidFill>
                <a:prstClr val="black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2563099" y="5070765"/>
            <a:ext cx="606829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prstClr val="black"/>
                </a:solidFill>
              </a:rPr>
              <a:t>Companies are shifting their production base to lower cost areas</a:t>
            </a:r>
          </a:p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prstClr val="black"/>
                </a:solidFill>
              </a:rPr>
              <a:t>Closer proximity to customers with improved response time</a:t>
            </a:r>
            <a:endParaRPr lang="en-US" sz="20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08987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5" y="66813"/>
            <a:ext cx="8229600" cy="1143000"/>
          </a:xfrm>
        </p:spPr>
        <p:txBody>
          <a:bodyPr>
            <a:normAutofit/>
          </a:bodyPr>
          <a:lstStyle/>
          <a:p>
            <a:r>
              <a:rPr lang="en-US" sz="2800" b="1" dirty="0" smtClean="0"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Arial" pitchFamily="34" charset="0"/>
                <a:ea typeface="Adobe Myungjo Std M" pitchFamily="18" charset="-128"/>
                <a:cs typeface="Arial" pitchFamily="34" charset="0"/>
              </a:rPr>
              <a:t>Global Mega Trends for M&amp;E </a:t>
            </a:r>
            <a:endParaRPr lang="en-US" sz="2800" dirty="0"/>
          </a:p>
        </p:txBody>
      </p:sp>
      <p:sp>
        <p:nvSpPr>
          <p:cNvPr id="8" name="Rectangle 7"/>
          <p:cNvSpPr/>
          <p:nvPr/>
        </p:nvSpPr>
        <p:spPr>
          <a:xfrm>
            <a:off x="304800" y="1620975"/>
            <a:ext cx="1905000" cy="1295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prstClr val="white"/>
                </a:solidFill>
              </a:rPr>
              <a:t>Outsourcing &amp; Supply Chain rationalization</a:t>
            </a: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33375" y="3879265"/>
            <a:ext cx="1905000" cy="1295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prstClr val="white"/>
                </a:solidFill>
              </a:rPr>
              <a:t>Shift towards Green  solutions</a:t>
            </a: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466111" y="1648685"/>
            <a:ext cx="588818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prstClr val="black"/>
                </a:solidFill>
              </a:rPr>
              <a:t>Corporations are increasingly relying on outsourcing to minimize capital deployed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prstClr val="black"/>
                </a:solidFill>
              </a:rPr>
              <a:t>Focused only on what they do best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prstClr val="black"/>
                </a:solidFill>
              </a:rPr>
              <a:t>Outsourcing “non-core” business activities to specialists</a:t>
            </a:r>
            <a:endParaRPr lang="en-US" sz="2000" dirty="0">
              <a:solidFill>
                <a:prstClr val="black"/>
              </a:solidFill>
            </a:endParaRPr>
          </a:p>
          <a:p>
            <a:pPr marL="171450" indent="-171450" algn="just">
              <a:buFont typeface="Arial" panose="020B0604020202020204" pitchFamily="34" charset="0"/>
              <a:buChar char="•"/>
            </a:pPr>
            <a:endParaRPr lang="en-US" sz="2000" dirty="0">
              <a:solidFill>
                <a:prstClr val="black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2563099" y="3906969"/>
            <a:ext cx="606829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prstClr val="black"/>
                </a:solidFill>
              </a:rPr>
              <a:t>Shift towards more energy efficient solutions</a:t>
            </a:r>
          </a:p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prstClr val="black"/>
                </a:solidFill>
              </a:rPr>
              <a:t>Alternative power or energy solutions</a:t>
            </a:r>
          </a:p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prstClr val="black"/>
                </a:solidFill>
              </a:rPr>
              <a:t>Safety, ergonomics for operators, reduced environment impacts</a:t>
            </a:r>
          </a:p>
        </p:txBody>
      </p:sp>
    </p:spTree>
    <p:extLst>
      <p:ext uri="{BB962C8B-B14F-4D97-AF65-F5344CB8AC3E}">
        <p14:creationId xmlns:p14="http://schemas.microsoft.com/office/powerpoint/2010/main" val="22907064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0155" y="54591"/>
            <a:ext cx="8229600" cy="1143000"/>
          </a:xfrm>
        </p:spPr>
        <p:txBody>
          <a:bodyPr>
            <a:normAutofit/>
          </a:bodyPr>
          <a:lstStyle/>
          <a:p>
            <a:r>
              <a:rPr lang="en-US" sz="2800" b="1" dirty="0" smtClean="0">
                <a:latin typeface=" Arial"/>
              </a:rPr>
              <a:t>Malaysia M&amp;E S.W.O.T.</a:t>
            </a:r>
            <a:endParaRPr lang="en-US" sz="2800" b="1" dirty="0">
              <a:latin typeface=" Arial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71D5C2-72D8-7844-922C-E63AA03A2838}" type="slidenum">
              <a:rPr lang="en-US" smtClean="0"/>
              <a:t>9</a:t>
            </a:fld>
            <a:endParaRPr lang="en-US"/>
          </a:p>
        </p:txBody>
      </p:sp>
      <p:sp>
        <p:nvSpPr>
          <p:cNvPr id="7" name="Rectangle 6"/>
          <p:cNvSpPr/>
          <p:nvPr/>
        </p:nvSpPr>
        <p:spPr bwMode="auto">
          <a:xfrm>
            <a:off x="327385" y="1237884"/>
            <a:ext cx="4038600" cy="2139997"/>
          </a:xfrm>
          <a:prstGeom prst="rect">
            <a:avLst/>
          </a:prstGeom>
          <a:solidFill>
            <a:srgbClr val="FFF0C1"/>
          </a:soli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defTabSz="4572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MY" sz="1200" b="1" kern="0" dirty="0">
                <a:solidFill>
                  <a:srgbClr val="000000"/>
                </a:solidFill>
                <a:latin typeface="Verdana" pitchFamily="16" charset="0"/>
                <a:ea typeface="ＭＳ Ｐゴシック" pitchFamily="16" charset="-128"/>
              </a:rPr>
              <a:t>Strengths</a:t>
            </a:r>
          </a:p>
          <a:p>
            <a:pPr marL="171450" indent="-171450" fontAlgn="base">
              <a:spcBef>
                <a:spcPts val="3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r>
              <a:rPr lang="en-MY" sz="1050" kern="0" dirty="0" smtClean="0">
                <a:solidFill>
                  <a:srgbClr val="3F3F3F">
                    <a:lumMod val="50000"/>
                  </a:srgbClr>
                </a:solidFill>
                <a:latin typeface="Verdana" pitchFamily="16" charset="0"/>
                <a:ea typeface="ＭＳ Ｐゴシック" pitchFamily="16" charset="-128"/>
              </a:rPr>
              <a:t>Malaysia has the largest M&amp;E presence in ASEAN</a:t>
            </a:r>
          </a:p>
          <a:p>
            <a:pPr marL="171450" indent="-171450" fontAlgn="base">
              <a:spcBef>
                <a:spcPts val="3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r>
              <a:rPr lang="en-MY" sz="1050" kern="0" dirty="0" smtClean="0">
                <a:solidFill>
                  <a:srgbClr val="3F3F3F">
                    <a:lumMod val="50000"/>
                  </a:srgbClr>
                </a:solidFill>
                <a:latin typeface="Verdana" pitchFamily="16" charset="0"/>
                <a:ea typeface="ＭＳ Ｐゴシック" pitchFamily="16" charset="-128"/>
              </a:rPr>
              <a:t>Strong legacy producing specialised and general M&amp;E for primary produce, raw materials, O&amp;G processing, medical equipment</a:t>
            </a:r>
            <a:endParaRPr lang="en-MY" sz="1050" kern="0" dirty="0">
              <a:solidFill>
                <a:srgbClr val="3F3F3F">
                  <a:lumMod val="50000"/>
                </a:srgbClr>
              </a:solidFill>
              <a:latin typeface="Verdana" pitchFamily="16" charset="0"/>
              <a:ea typeface="ＭＳ Ｐゴシック" pitchFamily="16" charset="-128"/>
            </a:endParaRPr>
          </a:p>
          <a:p>
            <a:pPr marL="171450" indent="-171450" fontAlgn="base">
              <a:spcBef>
                <a:spcPts val="3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r>
              <a:rPr lang="en-MY" sz="1050" kern="0" dirty="0" smtClean="0">
                <a:solidFill>
                  <a:srgbClr val="3F3F3F">
                    <a:lumMod val="50000"/>
                  </a:srgbClr>
                </a:solidFill>
                <a:latin typeface="Verdana" pitchFamily="16" charset="0"/>
                <a:ea typeface="ＭＳ Ｐゴシック" pitchFamily="16" charset="-128"/>
              </a:rPr>
              <a:t>Successful track record in absorbing technologies from abroad, supporting MNCs </a:t>
            </a:r>
          </a:p>
          <a:p>
            <a:pPr marL="171450" indent="-171450" fontAlgn="base">
              <a:spcBef>
                <a:spcPts val="3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r>
              <a:rPr lang="en-MY" sz="1050" kern="0" dirty="0" smtClean="0">
                <a:solidFill>
                  <a:srgbClr val="3F3F3F">
                    <a:lumMod val="50000"/>
                  </a:srgbClr>
                </a:solidFill>
                <a:latin typeface="Verdana" pitchFamily="16" charset="0"/>
                <a:ea typeface="ＭＳ Ｐゴシック" pitchFamily="16" charset="-128"/>
              </a:rPr>
              <a:t>Leader in M&amp;E for specialised M&amp;E for the Electronics and Electrical manufacturing sector (especially in Penang)</a:t>
            </a:r>
          </a:p>
          <a:p>
            <a:pPr marL="171450" indent="-171450" fontAlgn="base">
              <a:spcBef>
                <a:spcPts val="3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r>
              <a:rPr lang="en-MY" sz="1050" kern="0" dirty="0" smtClean="0">
                <a:solidFill>
                  <a:srgbClr val="3F3F3F">
                    <a:lumMod val="50000"/>
                  </a:srgbClr>
                </a:solidFill>
                <a:latin typeface="Verdana" pitchFamily="16" charset="0"/>
                <a:ea typeface="ＭＳ Ｐゴシック" pitchFamily="16" charset="-128"/>
              </a:rPr>
              <a:t>Strong entrepreneur spirit and large SME base</a:t>
            </a:r>
          </a:p>
        </p:txBody>
      </p:sp>
      <p:sp>
        <p:nvSpPr>
          <p:cNvPr id="8" name="Rectangle 7"/>
          <p:cNvSpPr/>
          <p:nvPr/>
        </p:nvSpPr>
        <p:spPr bwMode="auto">
          <a:xfrm>
            <a:off x="4767769" y="1224029"/>
            <a:ext cx="4038600" cy="2153852"/>
          </a:xfrm>
          <a:prstGeom prst="rect">
            <a:avLst/>
          </a:prstGeom>
          <a:solidFill>
            <a:srgbClr val="FFF0C1"/>
          </a:soli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r" defTabSz="4572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200" b="1" kern="0" dirty="0" smtClean="0">
                <a:solidFill>
                  <a:srgbClr val="000000"/>
                </a:solidFill>
                <a:latin typeface="Verdana" pitchFamily="16" charset="0"/>
                <a:ea typeface="ＭＳ Ｐゴシック" pitchFamily="16" charset="-128"/>
              </a:rPr>
              <a:t>Weaknesses</a:t>
            </a:r>
            <a:endParaRPr lang="en-MY" sz="1050" kern="0" dirty="0">
              <a:solidFill>
                <a:srgbClr val="3F3F3F">
                  <a:lumMod val="50000"/>
                </a:srgbClr>
              </a:solidFill>
              <a:latin typeface="Verdana" pitchFamily="16" charset="0"/>
              <a:ea typeface="ＭＳ Ｐゴシック" pitchFamily="16" charset="-128"/>
            </a:endParaRPr>
          </a:p>
          <a:p>
            <a:pPr marL="119063" indent="-119063" fontAlgn="base">
              <a:spcBef>
                <a:spcPts val="300"/>
              </a:spcBef>
              <a:spcAft>
                <a:spcPct val="0"/>
              </a:spcAft>
              <a:buFont typeface="Wingdings" pitchFamily="2" charset="2"/>
              <a:buChar char="§"/>
              <a:defRPr/>
            </a:pPr>
            <a:r>
              <a:rPr lang="en-MY" sz="1050" kern="0" dirty="0" smtClean="0">
                <a:solidFill>
                  <a:srgbClr val="3F3F3F">
                    <a:lumMod val="50000"/>
                  </a:srgbClr>
                </a:solidFill>
                <a:latin typeface="Verdana" pitchFamily="16" charset="0"/>
                <a:ea typeface="ＭＳ Ｐゴシック" pitchFamily="16" charset="-128"/>
              </a:rPr>
              <a:t>Many SME are not ready (motivated?) to go beyond domestic market</a:t>
            </a:r>
            <a:endParaRPr lang="en-MY" sz="1050" kern="0" dirty="0">
              <a:solidFill>
                <a:srgbClr val="3F3F3F">
                  <a:lumMod val="50000"/>
                </a:srgbClr>
              </a:solidFill>
              <a:latin typeface="Verdana" pitchFamily="16" charset="0"/>
              <a:ea typeface="ＭＳ Ｐゴシック" pitchFamily="16" charset="-128"/>
            </a:endParaRPr>
          </a:p>
          <a:p>
            <a:pPr marL="119063" indent="-119063" fontAlgn="base">
              <a:spcBef>
                <a:spcPts val="300"/>
              </a:spcBef>
              <a:spcAft>
                <a:spcPct val="0"/>
              </a:spcAft>
              <a:buFont typeface="Wingdings" pitchFamily="2" charset="2"/>
              <a:buChar char="§"/>
              <a:defRPr/>
            </a:pPr>
            <a:r>
              <a:rPr lang="en-MY" sz="1050" kern="0" dirty="0">
                <a:solidFill>
                  <a:srgbClr val="3F3F3F">
                    <a:lumMod val="50000"/>
                  </a:srgbClr>
                </a:solidFill>
                <a:latin typeface="Verdana" pitchFamily="16" charset="0"/>
                <a:ea typeface="ＭＳ Ｐゴシック" pitchFamily="16" charset="-128"/>
              </a:rPr>
              <a:t>Heavy </a:t>
            </a:r>
            <a:r>
              <a:rPr lang="en-MY" sz="1050" kern="0" dirty="0" smtClean="0">
                <a:solidFill>
                  <a:srgbClr val="3F3F3F">
                    <a:lumMod val="50000"/>
                  </a:srgbClr>
                </a:solidFill>
                <a:latin typeface="Verdana" pitchFamily="16" charset="0"/>
                <a:ea typeface="ＭＳ Ｐゴシック" pitchFamily="16" charset="-128"/>
              </a:rPr>
              <a:t>dependent on cheap, foreign labour</a:t>
            </a:r>
          </a:p>
          <a:p>
            <a:pPr marL="119063" indent="-119063" fontAlgn="base">
              <a:spcBef>
                <a:spcPts val="300"/>
              </a:spcBef>
              <a:spcAft>
                <a:spcPct val="0"/>
              </a:spcAft>
              <a:buFont typeface="Wingdings" pitchFamily="2" charset="2"/>
              <a:buChar char="§"/>
              <a:defRPr/>
            </a:pPr>
            <a:r>
              <a:rPr lang="en-MY" sz="1050" kern="0" dirty="0" smtClean="0">
                <a:solidFill>
                  <a:srgbClr val="3F3F3F">
                    <a:lumMod val="50000"/>
                  </a:srgbClr>
                </a:solidFill>
                <a:latin typeface="Verdana" pitchFamily="16" charset="0"/>
                <a:ea typeface="ＭＳ Ｐゴシック" pitchFamily="16" charset="-128"/>
              </a:rPr>
              <a:t>Low investments in R&amp;D, ownership of IPR</a:t>
            </a:r>
          </a:p>
          <a:p>
            <a:pPr marL="119063" indent="-119063" fontAlgn="base">
              <a:spcBef>
                <a:spcPts val="300"/>
              </a:spcBef>
              <a:spcAft>
                <a:spcPct val="0"/>
              </a:spcAft>
              <a:buFont typeface="Wingdings" pitchFamily="2" charset="2"/>
              <a:buChar char="§"/>
              <a:defRPr/>
            </a:pPr>
            <a:r>
              <a:rPr lang="en-MY" sz="1050" kern="0" dirty="0" smtClean="0">
                <a:solidFill>
                  <a:srgbClr val="3F3F3F">
                    <a:lumMod val="50000"/>
                  </a:srgbClr>
                </a:solidFill>
                <a:latin typeface="Verdana" pitchFamily="16" charset="0"/>
                <a:ea typeface="ＭＳ Ｐゴシック" pitchFamily="16" charset="-128"/>
              </a:rPr>
              <a:t>Over emphasis on short term goals &amp; planning, instead of long term vision</a:t>
            </a:r>
          </a:p>
          <a:p>
            <a:pPr marL="119063" indent="-119063" fontAlgn="base">
              <a:spcBef>
                <a:spcPts val="300"/>
              </a:spcBef>
              <a:spcAft>
                <a:spcPct val="0"/>
              </a:spcAft>
              <a:buFont typeface="Wingdings" pitchFamily="2" charset="2"/>
              <a:buChar char="§"/>
              <a:defRPr/>
            </a:pPr>
            <a:r>
              <a:rPr lang="en-MY" sz="1050" kern="0" dirty="0" smtClean="0">
                <a:solidFill>
                  <a:srgbClr val="3F3F3F">
                    <a:lumMod val="50000"/>
                  </a:srgbClr>
                </a:solidFill>
                <a:latin typeface="Verdana" pitchFamily="16" charset="0"/>
                <a:ea typeface="ＭＳ Ｐゴシック" pitchFamily="16" charset="-128"/>
              </a:rPr>
              <a:t>Gaps and small talent pool, especially technician level</a:t>
            </a:r>
          </a:p>
          <a:p>
            <a:pPr marL="119063" indent="-119063" fontAlgn="base">
              <a:spcBef>
                <a:spcPts val="300"/>
              </a:spcBef>
              <a:spcAft>
                <a:spcPct val="0"/>
              </a:spcAft>
              <a:buFont typeface="Wingdings" pitchFamily="2" charset="2"/>
              <a:buChar char="§"/>
              <a:defRPr/>
            </a:pPr>
            <a:r>
              <a:rPr lang="en-MY" sz="1050" kern="0" dirty="0" smtClean="0">
                <a:solidFill>
                  <a:srgbClr val="3F3F3F">
                    <a:lumMod val="50000"/>
                  </a:srgbClr>
                </a:solidFill>
                <a:latin typeface="Verdana" pitchFamily="16" charset="0"/>
                <a:ea typeface="ＭＳ Ｐゴシック" pitchFamily="16" charset="-128"/>
              </a:rPr>
              <a:t>Ineffective, poorly coordinated government initiatives </a:t>
            </a:r>
          </a:p>
          <a:p>
            <a:pPr marL="119063" indent="-119063" fontAlgn="base">
              <a:spcBef>
                <a:spcPts val="300"/>
              </a:spcBef>
              <a:spcAft>
                <a:spcPct val="0"/>
              </a:spcAft>
              <a:buFont typeface="Wingdings" pitchFamily="2" charset="2"/>
              <a:buChar char="§"/>
              <a:defRPr/>
            </a:pPr>
            <a:r>
              <a:rPr lang="en-MY" sz="1050" kern="0" dirty="0" smtClean="0">
                <a:solidFill>
                  <a:srgbClr val="3F3F3F">
                    <a:lumMod val="50000"/>
                  </a:srgbClr>
                </a:solidFill>
                <a:latin typeface="Verdana" pitchFamily="16" charset="0"/>
                <a:ea typeface="ＭＳ Ｐゴシック" pitchFamily="16" charset="-128"/>
              </a:rPr>
              <a:t>Challenging sustainability </a:t>
            </a:r>
            <a:endParaRPr lang="en-MY" sz="1050" kern="0" dirty="0">
              <a:solidFill>
                <a:srgbClr val="3F3F3F">
                  <a:lumMod val="50000"/>
                </a:srgbClr>
              </a:solidFill>
              <a:latin typeface="Verdana" pitchFamily="16" charset="0"/>
              <a:ea typeface="ＭＳ Ｐゴシック" pitchFamily="16" charset="-128"/>
            </a:endParaRPr>
          </a:p>
        </p:txBody>
      </p:sp>
      <p:sp>
        <p:nvSpPr>
          <p:cNvPr id="9" name="Rectangle 8"/>
          <p:cNvSpPr/>
          <p:nvPr/>
        </p:nvSpPr>
        <p:spPr bwMode="auto">
          <a:xfrm>
            <a:off x="382803" y="3447149"/>
            <a:ext cx="4038600" cy="3274849"/>
          </a:xfrm>
          <a:prstGeom prst="rect">
            <a:avLst/>
          </a:prstGeom>
          <a:solidFill>
            <a:srgbClr val="FFF0C1"/>
          </a:soli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defTabSz="4572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200" b="1" kern="0" dirty="0">
                <a:solidFill>
                  <a:srgbClr val="000000"/>
                </a:solidFill>
                <a:latin typeface="Verdana" pitchFamily="16" charset="0"/>
                <a:ea typeface="ＭＳ Ｐゴシック" pitchFamily="16" charset="-128"/>
              </a:rPr>
              <a:t>Opportunities</a:t>
            </a:r>
          </a:p>
          <a:p>
            <a:pPr marL="119063" indent="-119063">
              <a:spcBef>
                <a:spcPts val="300"/>
              </a:spcBef>
              <a:buFont typeface="Wingdings" pitchFamily="2" charset="2"/>
              <a:buChar char="§"/>
              <a:defRPr/>
            </a:pPr>
            <a:r>
              <a:rPr lang="en-MY" sz="1050" kern="0" dirty="0" smtClean="0">
                <a:solidFill>
                  <a:srgbClr val="3F3F3F">
                    <a:lumMod val="50000"/>
                  </a:srgbClr>
                </a:solidFill>
                <a:latin typeface="Verdana" pitchFamily="16" charset="0"/>
                <a:ea typeface="ＭＳ Ｐゴシック" pitchFamily="16" charset="-128"/>
              </a:rPr>
              <a:t>Asia Pacific is the most active market, both for supply and demand for M&amp;E in the world </a:t>
            </a:r>
            <a:endParaRPr lang="en-MY" sz="1050" kern="0" dirty="0">
              <a:solidFill>
                <a:srgbClr val="3F3F3F">
                  <a:lumMod val="50000"/>
                </a:srgbClr>
              </a:solidFill>
              <a:latin typeface="Verdana" pitchFamily="16" charset="0"/>
              <a:ea typeface="ＭＳ Ｐゴシック" pitchFamily="16" charset="-128"/>
            </a:endParaRPr>
          </a:p>
          <a:p>
            <a:pPr marL="119063" indent="-119063">
              <a:spcBef>
                <a:spcPts val="300"/>
              </a:spcBef>
              <a:buFont typeface="Wingdings" pitchFamily="2" charset="2"/>
              <a:buChar char="§"/>
              <a:defRPr/>
            </a:pPr>
            <a:r>
              <a:rPr lang="en-MY" sz="1050" kern="0" dirty="0">
                <a:solidFill>
                  <a:srgbClr val="3F3F3F">
                    <a:lumMod val="50000"/>
                  </a:srgbClr>
                </a:solidFill>
                <a:latin typeface="Verdana" pitchFamily="16" charset="0"/>
                <a:ea typeface="ＭＳ Ｐゴシック" pitchFamily="16" charset="-128"/>
              </a:rPr>
              <a:t>Increasing integration of technology, automation in equipment</a:t>
            </a:r>
          </a:p>
          <a:p>
            <a:pPr marL="119063" indent="-119063">
              <a:spcBef>
                <a:spcPts val="300"/>
              </a:spcBef>
              <a:buFont typeface="Wingdings" pitchFamily="2" charset="2"/>
              <a:buChar char="§"/>
              <a:defRPr/>
            </a:pPr>
            <a:r>
              <a:rPr lang="en-MY" sz="1050" kern="0" dirty="0">
                <a:solidFill>
                  <a:srgbClr val="3F3F3F">
                    <a:lumMod val="50000"/>
                  </a:srgbClr>
                </a:solidFill>
                <a:latin typeface="Verdana" pitchFamily="16" charset="0"/>
                <a:ea typeface="ＭＳ Ｐゴシック" pitchFamily="16" charset="-128"/>
              </a:rPr>
              <a:t>M&amp;A opportunities with established industrial players, looking to relocate to Asia Pacific region, supporting a diversified product/service portfolio</a:t>
            </a:r>
          </a:p>
          <a:p>
            <a:pPr marL="119063" indent="-119063">
              <a:spcBef>
                <a:spcPts val="300"/>
              </a:spcBef>
              <a:buFont typeface="Wingdings" pitchFamily="2" charset="2"/>
              <a:buChar char="§"/>
              <a:defRPr/>
            </a:pPr>
            <a:r>
              <a:rPr lang="en-MY" sz="1050" kern="0" dirty="0">
                <a:solidFill>
                  <a:srgbClr val="3F3F3F">
                    <a:lumMod val="50000"/>
                  </a:srgbClr>
                </a:solidFill>
                <a:latin typeface="Verdana" pitchFamily="16" charset="0"/>
                <a:ea typeface="ＭＳ Ｐゴシック" pitchFamily="16" charset="-128"/>
              </a:rPr>
              <a:t>Opening up of O&amp;G sectors in developing countries, EOR and brown field developments (equipment supply, services and service management) </a:t>
            </a:r>
          </a:p>
          <a:p>
            <a:pPr marL="119063" indent="-119063">
              <a:spcBef>
                <a:spcPts val="300"/>
              </a:spcBef>
              <a:buFont typeface="Wingdings" pitchFamily="2" charset="2"/>
              <a:buChar char="§"/>
              <a:defRPr/>
            </a:pPr>
            <a:r>
              <a:rPr lang="en-MY" sz="1050" kern="0" dirty="0">
                <a:solidFill>
                  <a:srgbClr val="3F3F3F">
                    <a:lumMod val="50000"/>
                  </a:srgbClr>
                </a:solidFill>
                <a:latin typeface="Verdana" pitchFamily="16" charset="0"/>
                <a:ea typeface="ＭＳ Ｐゴシック" pitchFamily="16" charset="-128"/>
              </a:rPr>
              <a:t>Industrial project aimed at Reduction of Carbon Footprint – potential for participation in green technology, waste recycling, energy efficiencies </a:t>
            </a:r>
            <a:r>
              <a:rPr lang="en-MY" sz="1050" kern="0" dirty="0" smtClean="0">
                <a:solidFill>
                  <a:srgbClr val="3F3F3F">
                    <a:lumMod val="50000"/>
                  </a:srgbClr>
                </a:solidFill>
                <a:latin typeface="Verdana" pitchFamily="16" charset="0"/>
                <a:ea typeface="ＭＳ Ｐゴシック" pitchFamily="16" charset="-128"/>
              </a:rPr>
              <a:t>businesses, providing opportunities for M&amp;E</a:t>
            </a:r>
            <a:endParaRPr lang="en-MY" sz="1050" kern="0" dirty="0">
              <a:solidFill>
                <a:srgbClr val="3F3F3F">
                  <a:lumMod val="50000"/>
                </a:srgbClr>
              </a:solidFill>
              <a:latin typeface="Verdana" pitchFamily="16" charset="0"/>
              <a:ea typeface="ＭＳ Ｐゴシック" pitchFamily="16" charset="-128"/>
            </a:endParaRPr>
          </a:p>
        </p:txBody>
      </p:sp>
      <p:sp>
        <p:nvSpPr>
          <p:cNvPr id="10" name="Rectangle 9"/>
          <p:cNvSpPr/>
          <p:nvPr/>
        </p:nvSpPr>
        <p:spPr bwMode="auto">
          <a:xfrm>
            <a:off x="4809334" y="3447156"/>
            <a:ext cx="4038600" cy="3274848"/>
          </a:xfrm>
          <a:prstGeom prst="rect">
            <a:avLst/>
          </a:prstGeom>
          <a:solidFill>
            <a:srgbClr val="FFF0C1"/>
          </a:soli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r" defTabSz="4572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050" b="1" kern="0" dirty="0" smtClean="0">
                <a:solidFill>
                  <a:srgbClr val="000000"/>
                </a:solidFill>
                <a:latin typeface="Verdana" pitchFamily="16" charset="0"/>
                <a:ea typeface="ＭＳ Ｐゴシック" pitchFamily="16" charset="-128"/>
              </a:rPr>
              <a:t>Threats</a:t>
            </a:r>
            <a:endParaRPr lang="en-MY" sz="1050" kern="0" dirty="0">
              <a:solidFill>
                <a:srgbClr val="3F3F3F">
                  <a:lumMod val="50000"/>
                </a:srgbClr>
              </a:solidFill>
              <a:latin typeface="Verdana" pitchFamily="16" charset="0"/>
              <a:ea typeface="ＭＳ Ｐゴシック" pitchFamily="16" charset="-128"/>
            </a:endParaRPr>
          </a:p>
          <a:p>
            <a:pPr marL="119063" indent="-119063">
              <a:spcBef>
                <a:spcPts val="600"/>
              </a:spcBef>
              <a:buFont typeface="Wingdings" pitchFamily="2" charset="2"/>
              <a:buChar char="§"/>
              <a:defRPr/>
            </a:pPr>
            <a:r>
              <a:rPr lang="en-MY" sz="1050" kern="0" dirty="0">
                <a:solidFill>
                  <a:srgbClr val="3F3F3F">
                    <a:lumMod val="50000"/>
                  </a:srgbClr>
                </a:solidFill>
                <a:latin typeface="Verdana" pitchFamily="16" charset="0"/>
                <a:ea typeface="ＭＳ Ｐゴシック" pitchFamily="16" charset="-128"/>
              </a:rPr>
              <a:t>Over reliance on cheap foreign labour, in lieu of productivity improvements</a:t>
            </a:r>
          </a:p>
          <a:p>
            <a:pPr marL="119063" indent="-119063">
              <a:spcBef>
                <a:spcPts val="600"/>
              </a:spcBef>
              <a:buFont typeface="Wingdings" pitchFamily="2" charset="2"/>
              <a:buChar char="§"/>
              <a:defRPr/>
            </a:pPr>
            <a:r>
              <a:rPr lang="en-MY" sz="1050" kern="0" dirty="0">
                <a:solidFill>
                  <a:srgbClr val="3F3F3F">
                    <a:lumMod val="50000"/>
                  </a:srgbClr>
                </a:solidFill>
                <a:latin typeface="Verdana" pitchFamily="16" charset="0"/>
                <a:ea typeface="ＭＳ Ｐゴシック" pitchFamily="16" charset="-128"/>
              </a:rPr>
              <a:t>Failure to bridge talent gaps, needed to effectively execute technology enabled solutions </a:t>
            </a:r>
          </a:p>
          <a:p>
            <a:pPr marL="119063" indent="-119063">
              <a:spcBef>
                <a:spcPts val="600"/>
              </a:spcBef>
              <a:buFont typeface="Wingdings" pitchFamily="2" charset="2"/>
              <a:buChar char="§"/>
              <a:defRPr/>
            </a:pPr>
            <a:r>
              <a:rPr lang="en-MY" sz="1050" kern="0" dirty="0" smtClean="0">
                <a:solidFill>
                  <a:srgbClr val="3F3F3F">
                    <a:lumMod val="50000"/>
                  </a:srgbClr>
                </a:solidFill>
                <a:latin typeface="Verdana" pitchFamily="16" charset="0"/>
                <a:ea typeface="ＭＳ Ｐゴシック" pitchFamily="16" charset="-128"/>
              </a:rPr>
              <a:t>Disintermediation/disruption </a:t>
            </a:r>
            <a:r>
              <a:rPr lang="en-MY" sz="1050" kern="0" dirty="0">
                <a:solidFill>
                  <a:srgbClr val="3F3F3F">
                    <a:lumMod val="50000"/>
                  </a:srgbClr>
                </a:solidFill>
                <a:latin typeface="Verdana" pitchFamily="16" charset="0"/>
                <a:ea typeface="ＭＳ Ｐゴシック" pitchFamily="16" charset="-128"/>
              </a:rPr>
              <a:t>of dealer for equipment and parts sales </a:t>
            </a:r>
          </a:p>
          <a:p>
            <a:pPr marL="119063" indent="-119063">
              <a:spcBef>
                <a:spcPts val="600"/>
              </a:spcBef>
              <a:buFont typeface="Wingdings" pitchFamily="2" charset="2"/>
              <a:buChar char="§"/>
              <a:defRPr/>
            </a:pPr>
            <a:r>
              <a:rPr lang="en-MY" sz="1050" kern="0" dirty="0">
                <a:solidFill>
                  <a:srgbClr val="3F3F3F">
                    <a:lumMod val="50000"/>
                  </a:srgbClr>
                </a:solidFill>
                <a:latin typeface="Verdana" pitchFamily="16" charset="0"/>
                <a:ea typeface="ＭＳ Ｐゴシック" pitchFamily="16" charset="-128"/>
              </a:rPr>
              <a:t>New competition from low-cost Chinese manufacturers, capable of offering products with good performance and increasing </a:t>
            </a:r>
            <a:r>
              <a:rPr lang="en-MY" sz="1050" kern="0" dirty="0" smtClean="0">
                <a:solidFill>
                  <a:srgbClr val="3F3F3F">
                    <a:lumMod val="50000"/>
                  </a:srgbClr>
                </a:solidFill>
                <a:latin typeface="Verdana" pitchFamily="16" charset="0"/>
                <a:ea typeface="ＭＳ Ｐゴシック" pitchFamily="16" charset="-128"/>
              </a:rPr>
              <a:t>sophistication</a:t>
            </a:r>
            <a:endParaRPr lang="en-MY" sz="1050" kern="0" dirty="0">
              <a:solidFill>
                <a:srgbClr val="3F3F3F">
                  <a:lumMod val="50000"/>
                </a:srgbClr>
              </a:solidFill>
              <a:latin typeface="Verdana" pitchFamily="16" charset="0"/>
              <a:ea typeface="ＭＳ Ｐゴシック" pitchFamily="16" charset="-128"/>
            </a:endParaRPr>
          </a:p>
          <a:p>
            <a:pPr marL="119063" indent="-119063">
              <a:spcBef>
                <a:spcPts val="600"/>
              </a:spcBef>
              <a:buFont typeface="Wingdings" pitchFamily="2" charset="2"/>
              <a:buChar char="§"/>
              <a:defRPr/>
            </a:pPr>
            <a:r>
              <a:rPr lang="en-MY" sz="1050" kern="0" dirty="0" smtClean="0">
                <a:solidFill>
                  <a:srgbClr val="3F3F3F">
                    <a:lumMod val="50000"/>
                  </a:srgbClr>
                </a:solidFill>
                <a:latin typeface="Verdana" pitchFamily="16" charset="0"/>
                <a:ea typeface="ＭＳ Ｐゴシック" pitchFamily="16" charset="-128"/>
              </a:rPr>
              <a:t>Under investment in R&amp;D and acquisition of IPR could further exacerbate competitiveness</a:t>
            </a:r>
            <a:endParaRPr lang="en-MY" sz="1050" kern="0" dirty="0">
              <a:solidFill>
                <a:srgbClr val="3F3F3F">
                  <a:lumMod val="50000"/>
                </a:srgbClr>
              </a:solidFill>
              <a:latin typeface="Verdana" pitchFamily="16" charset="0"/>
              <a:ea typeface="ＭＳ Ｐゴシック" pitchFamily="16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502383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1450</TotalTime>
  <Words>1363</Words>
  <Application>Microsoft Office PowerPoint</Application>
  <PresentationFormat>On-screen Show (4:3)</PresentationFormat>
  <Paragraphs>255</Paragraphs>
  <Slides>16</Slides>
  <Notes>5</Notes>
  <HiddenSlides>1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5" baseType="lpstr">
      <vt:lpstr>ＭＳ Ｐゴシック</vt:lpstr>
      <vt:lpstr> Arial</vt:lpstr>
      <vt:lpstr>Adobe Myungjo Std M</vt:lpstr>
      <vt:lpstr>Arial</vt:lpstr>
      <vt:lpstr>Calibri</vt:lpstr>
      <vt:lpstr>Times New Roman</vt:lpstr>
      <vt:lpstr>Verdana</vt:lpstr>
      <vt:lpstr>Wingdings</vt:lpstr>
      <vt:lpstr>Office Theme</vt:lpstr>
      <vt:lpstr>Machinery &amp; Equipment Productivity Nexus  Nexus Governing Council (NGC) Strategy &amp; Action Roadmap</vt:lpstr>
      <vt:lpstr>Global M&amp;E Overview</vt:lpstr>
      <vt:lpstr>   Asia Pacific M&amp;E Industry Landscape</vt:lpstr>
      <vt:lpstr>   Malaysia M&amp;E Industry Landscape</vt:lpstr>
      <vt:lpstr>Malaysia M&amp;E Overview</vt:lpstr>
      <vt:lpstr>Malaysia M&amp;E Exports and Imports</vt:lpstr>
      <vt:lpstr>Global Mega Trends for M&amp;E </vt:lpstr>
      <vt:lpstr>Global Mega Trends for M&amp;E </vt:lpstr>
      <vt:lpstr>Malaysia M&amp;E S.W.O.T.</vt:lpstr>
      <vt:lpstr>Strategic Options</vt:lpstr>
      <vt:lpstr>PowerPoint Presentation</vt:lpstr>
      <vt:lpstr>Strategic Imperatives</vt:lpstr>
      <vt:lpstr>Status quo is NOT an option</vt:lpstr>
      <vt:lpstr>Recommendations – Way Forward</vt:lpstr>
      <vt:lpstr>M&amp;E Strategic Imperatives</vt:lpstr>
      <vt:lpstr>M&amp;E Strategic Imperatives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 &amp; E Nexus</dc:title>
  <dc:creator>Mimi</dc:creator>
  <cp:lastModifiedBy>Zuraidah Mohd Said</cp:lastModifiedBy>
  <cp:revision>124</cp:revision>
  <cp:lastPrinted>2018-03-29T06:35:23Z</cp:lastPrinted>
  <dcterms:created xsi:type="dcterms:W3CDTF">2018-03-28T00:41:49Z</dcterms:created>
  <dcterms:modified xsi:type="dcterms:W3CDTF">2018-07-18T07:27:38Z</dcterms:modified>
</cp:coreProperties>
</file>