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84" r:id="rId3"/>
    <p:sldId id="282" r:id="rId4"/>
    <p:sldId id="283" r:id="rId5"/>
    <p:sldId id="285" r:id="rId6"/>
    <p:sldId id="269" r:id="rId7"/>
    <p:sldId id="286" r:id="rId8"/>
    <p:sldId id="289" r:id="rId9"/>
    <p:sldId id="257" r:id="rId10"/>
    <p:sldId id="273" r:id="rId11"/>
    <p:sldId id="274" r:id="rId12"/>
    <p:sldId id="267" r:id="rId13"/>
    <p:sldId id="290" r:id="rId14"/>
    <p:sldId id="279" r:id="rId15"/>
    <p:sldId id="265" r:id="rId16"/>
    <p:sldId id="287" r:id="rId17"/>
    <p:sldId id="272" r:id="rId18"/>
    <p:sldId id="288" r:id="rId19"/>
    <p:sldId id="280" r:id="rId20"/>
    <p:sldId id="259" r:id="rId21"/>
    <p:sldId id="258" r:id="rId22"/>
    <p:sldId id="260" r:id="rId23"/>
    <p:sldId id="291" r:id="rId24"/>
    <p:sldId id="292" r:id="rId25"/>
    <p:sldId id="293" r:id="rId26"/>
    <p:sldId id="261" r:id="rId27"/>
    <p:sldId id="262" r:id="rId28"/>
    <p:sldId id="263" r:id="rId29"/>
    <p:sldId id="264" r:id="rId30"/>
    <p:sldId id="276" r:id="rId3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075" autoAdjust="0"/>
  </p:normalViewPr>
  <p:slideViewPr>
    <p:cSldViewPr snapToGrid="0" snapToObjects="1">
      <p:cViewPr varScale="1">
        <p:scale>
          <a:sx n="70" d="100"/>
          <a:sy n="70" d="100"/>
        </p:scale>
        <p:origin x="1434" y="6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0479-F76D-47FD-877C-F32EBD06DA92}" type="doc">
      <dgm:prSet loTypeId="urn:microsoft.com/office/officeart/2005/8/layout/equation2" loCatId="process" qsTypeId="urn:microsoft.com/office/officeart/2005/8/quickstyle/simple1" qsCatId="simple" csTypeId="urn:microsoft.com/office/officeart/2005/8/colors/accent6_5" csCatId="accent6" phldr="1"/>
      <dgm:spPr/>
      <dgm:t>
        <a:bodyPr/>
        <a:lstStyle/>
        <a:p>
          <a:endParaRPr lang="en-MY"/>
        </a:p>
      </dgm:t>
    </dgm:pt>
    <dgm:pt modelId="{94FAB1C7-FE89-4723-9D0D-5EF832ADE0C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tx1"/>
              </a:solidFill>
            </a:rPr>
            <a:t>M&amp;E</a:t>
          </a:r>
          <a:endParaRPr lang="en-MY" dirty="0">
            <a:solidFill>
              <a:schemeClr val="tx1"/>
            </a:solidFill>
          </a:endParaRPr>
        </a:p>
      </dgm:t>
    </dgm:pt>
    <dgm:pt modelId="{6E619AF4-FE5E-4212-8DAF-BDE444DA179F}" type="parTrans" cxnId="{998DA017-3C70-48A3-B9FA-D72B502DC52C}">
      <dgm:prSet/>
      <dgm:spPr/>
      <dgm:t>
        <a:bodyPr/>
        <a:lstStyle/>
        <a:p>
          <a:endParaRPr lang="en-MY"/>
        </a:p>
      </dgm:t>
    </dgm:pt>
    <dgm:pt modelId="{49BBC068-6921-43E3-8CAD-801A5284A450}" type="sibTrans" cxnId="{998DA017-3C70-48A3-B9FA-D72B502DC52C}">
      <dgm:prSet/>
      <dgm:spPr/>
      <dgm:t>
        <a:bodyPr/>
        <a:lstStyle/>
        <a:p>
          <a:endParaRPr lang="en-MY"/>
        </a:p>
      </dgm:t>
    </dgm:pt>
    <dgm:pt modelId="{A3DF36EA-72BE-4078-9CAC-0FB733A66D31}">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solidFill>
                <a:schemeClr val="tx1"/>
              </a:solidFill>
            </a:rPr>
            <a:t>ESS</a:t>
          </a:r>
          <a:endParaRPr lang="en-MY" dirty="0">
            <a:solidFill>
              <a:schemeClr val="tx1"/>
            </a:solidFill>
          </a:endParaRPr>
        </a:p>
      </dgm:t>
    </dgm:pt>
    <dgm:pt modelId="{A36D131E-8C1A-4E9F-8C0A-2E09318FD16B}" type="parTrans" cxnId="{C85FD9FC-D3C7-4C1E-B05A-0C8861E33E63}">
      <dgm:prSet/>
      <dgm:spPr/>
      <dgm:t>
        <a:bodyPr/>
        <a:lstStyle/>
        <a:p>
          <a:endParaRPr lang="en-MY"/>
        </a:p>
      </dgm:t>
    </dgm:pt>
    <dgm:pt modelId="{C2E95130-9666-4274-81C9-B611855C7BA0}" type="sibTrans" cxnId="{C85FD9FC-D3C7-4C1E-B05A-0C8861E33E63}">
      <dgm:prSet>
        <dgm:style>
          <a:lnRef idx="1">
            <a:schemeClr val="accent2"/>
          </a:lnRef>
          <a:fillRef idx="3">
            <a:schemeClr val="accent2"/>
          </a:fillRef>
          <a:effectRef idx="2">
            <a:schemeClr val="accent2"/>
          </a:effectRef>
          <a:fontRef idx="minor">
            <a:schemeClr val="lt1"/>
          </a:fontRef>
        </dgm:style>
      </dgm:prSet>
      <dgm:spPr/>
      <dgm:t>
        <a:bodyPr/>
        <a:lstStyle/>
        <a:p>
          <a:endParaRPr lang="en-MY"/>
        </a:p>
      </dgm:t>
    </dgm:pt>
    <dgm:pt modelId="{6320F0AA-6F53-4CBA-94E8-58C8852EACD2}">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u="sng" dirty="0" smtClean="0">
              <a:solidFill>
                <a:schemeClr val="tx1"/>
              </a:solidFill>
            </a:rPr>
            <a:t>Sectors</a:t>
          </a:r>
        </a:p>
        <a:p>
          <a:r>
            <a:rPr lang="en-US" dirty="0" smtClean="0">
              <a:solidFill>
                <a:schemeClr val="tx1"/>
              </a:solidFill>
            </a:rPr>
            <a:t>Manufacturing, Services, Agriculture, Mining, Construction</a:t>
          </a:r>
          <a:endParaRPr lang="en-MY" dirty="0">
            <a:solidFill>
              <a:schemeClr val="tx1"/>
            </a:solidFill>
          </a:endParaRPr>
        </a:p>
      </dgm:t>
    </dgm:pt>
    <dgm:pt modelId="{D3464759-E330-49F7-8C73-5C4B8228D4AA}" type="parTrans" cxnId="{2B315FA6-E361-40F2-AF0F-37001DBBCD6D}">
      <dgm:prSet/>
      <dgm:spPr/>
      <dgm:t>
        <a:bodyPr/>
        <a:lstStyle/>
        <a:p>
          <a:endParaRPr lang="en-MY"/>
        </a:p>
      </dgm:t>
    </dgm:pt>
    <dgm:pt modelId="{6B8BCD7A-A4CD-4EFE-BF1A-B9C57309D7C7}" type="sibTrans" cxnId="{2B315FA6-E361-40F2-AF0F-37001DBBCD6D}">
      <dgm:prSet/>
      <dgm:spPr/>
      <dgm:t>
        <a:bodyPr/>
        <a:lstStyle/>
        <a:p>
          <a:endParaRPr lang="en-MY"/>
        </a:p>
      </dgm:t>
    </dgm:pt>
    <dgm:pt modelId="{EDB108B0-4F97-462D-9B48-CDA15BDD4ED5}" type="pres">
      <dgm:prSet presAssocID="{25FC0479-F76D-47FD-877C-F32EBD06DA92}" presName="Name0" presStyleCnt="0">
        <dgm:presLayoutVars>
          <dgm:dir/>
          <dgm:resizeHandles val="exact"/>
        </dgm:presLayoutVars>
      </dgm:prSet>
      <dgm:spPr/>
      <dgm:t>
        <a:bodyPr/>
        <a:lstStyle/>
        <a:p>
          <a:endParaRPr lang="en-MY"/>
        </a:p>
      </dgm:t>
    </dgm:pt>
    <dgm:pt modelId="{A974620C-2570-496F-9DFE-130B47759D11}" type="pres">
      <dgm:prSet presAssocID="{25FC0479-F76D-47FD-877C-F32EBD06DA92}" presName="vNodes" presStyleCnt="0"/>
      <dgm:spPr/>
    </dgm:pt>
    <dgm:pt modelId="{BCE54FE8-4899-46B8-8BD5-3620500C6BA6}" type="pres">
      <dgm:prSet presAssocID="{94FAB1C7-FE89-4723-9D0D-5EF832ADE0CF}" presName="node" presStyleLbl="node1" presStyleIdx="0" presStyleCnt="3">
        <dgm:presLayoutVars>
          <dgm:bulletEnabled val="1"/>
        </dgm:presLayoutVars>
      </dgm:prSet>
      <dgm:spPr/>
      <dgm:t>
        <a:bodyPr/>
        <a:lstStyle/>
        <a:p>
          <a:endParaRPr lang="en-MY"/>
        </a:p>
      </dgm:t>
    </dgm:pt>
    <dgm:pt modelId="{A647B626-5590-45E3-A57B-903438640A8C}" type="pres">
      <dgm:prSet presAssocID="{49BBC068-6921-43E3-8CAD-801A5284A450}" presName="spacerT" presStyleCnt="0"/>
      <dgm:spPr/>
    </dgm:pt>
    <dgm:pt modelId="{FAB4514A-38DE-4F76-B44E-26B5CDFACFF8}" type="pres">
      <dgm:prSet presAssocID="{49BBC068-6921-43E3-8CAD-801A5284A450}" presName="sibTrans" presStyleLbl="sibTrans2D1" presStyleIdx="0" presStyleCnt="2"/>
      <dgm:spPr/>
      <dgm:t>
        <a:bodyPr/>
        <a:lstStyle/>
        <a:p>
          <a:endParaRPr lang="en-MY"/>
        </a:p>
      </dgm:t>
    </dgm:pt>
    <dgm:pt modelId="{7E21850F-E7DB-4731-9D2C-5B2905E25E54}" type="pres">
      <dgm:prSet presAssocID="{49BBC068-6921-43E3-8CAD-801A5284A450}" presName="spacerB" presStyleCnt="0"/>
      <dgm:spPr/>
    </dgm:pt>
    <dgm:pt modelId="{4F9BC336-9239-45B6-8ECD-0E11E1E75343}" type="pres">
      <dgm:prSet presAssocID="{A3DF36EA-72BE-4078-9CAC-0FB733A66D31}" presName="node" presStyleLbl="node1" presStyleIdx="1" presStyleCnt="3">
        <dgm:presLayoutVars>
          <dgm:bulletEnabled val="1"/>
        </dgm:presLayoutVars>
      </dgm:prSet>
      <dgm:spPr/>
      <dgm:t>
        <a:bodyPr/>
        <a:lstStyle/>
        <a:p>
          <a:endParaRPr lang="en-MY"/>
        </a:p>
      </dgm:t>
    </dgm:pt>
    <dgm:pt modelId="{90240977-AEBB-462A-9FFE-34D8450A23FA}" type="pres">
      <dgm:prSet presAssocID="{25FC0479-F76D-47FD-877C-F32EBD06DA92}" presName="sibTransLast" presStyleLbl="sibTrans2D1" presStyleIdx="1" presStyleCnt="2" custScaleX="162508"/>
      <dgm:spPr/>
      <dgm:t>
        <a:bodyPr/>
        <a:lstStyle/>
        <a:p>
          <a:endParaRPr lang="en-MY"/>
        </a:p>
      </dgm:t>
    </dgm:pt>
    <dgm:pt modelId="{41349601-481D-4CDE-8BEE-6845A61156E0}" type="pres">
      <dgm:prSet presAssocID="{25FC0479-F76D-47FD-877C-F32EBD06DA92}" presName="connectorText" presStyleLbl="sibTrans2D1" presStyleIdx="1" presStyleCnt="2"/>
      <dgm:spPr/>
      <dgm:t>
        <a:bodyPr/>
        <a:lstStyle/>
        <a:p>
          <a:endParaRPr lang="en-MY"/>
        </a:p>
      </dgm:t>
    </dgm:pt>
    <dgm:pt modelId="{B53334FC-9366-4130-B8E8-9045AFC3950A}" type="pres">
      <dgm:prSet presAssocID="{25FC0479-F76D-47FD-877C-F32EBD06DA92}" presName="lastNode" presStyleLbl="node1" presStyleIdx="2" presStyleCnt="3" custScaleX="118587" custScaleY="116221">
        <dgm:presLayoutVars>
          <dgm:bulletEnabled val="1"/>
        </dgm:presLayoutVars>
      </dgm:prSet>
      <dgm:spPr/>
      <dgm:t>
        <a:bodyPr/>
        <a:lstStyle/>
        <a:p>
          <a:endParaRPr lang="en-MY"/>
        </a:p>
      </dgm:t>
    </dgm:pt>
  </dgm:ptLst>
  <dgm:cxnLst>
    <dgm:cxn modelId="{9479B104-82F4-4A86-A550-0DDCC36D85F4}" type="presOf" srcId="{C2E95130-9666-4274-81C9-B611855C7BA0}" destId="{41349601-481D-4CDE-8BEE-6845A61156E0}" srcOrd="1" destOrd="0" presId="urn:microsoft.com/office/officeart/2005/8/layout/equation2"/>
    <dgm:cxn modelId="{C85FD9FC-D3C7-4C1E-B05A-0C8861E33E63}" srcId="{25FC0479-F76D-47FD-877C-F32EBD06DA92}" destId="{A3DF36EA-72BE-4078-9CAC-0FB733A66D31}" srcOrd="1" destOrd="0" parTransId="{A36D131E-8C1A-4E9F-8C0A-2E09318FD16B}" sibTransId="{C2E95130-9666-4274-81C9-B611855C7BA0}"/>
    <dgm:cxn modelId="{2B315FA6-E361-40F2-AF0F-37001DBBCD6D}" srcId="{25FC0479-F76D-47FD-877C-F32EBD06DA92}" destId="{6320F0AA-6F53-4CBA-94E8-58C8852EACD2}" srcOrd="2" destOrd="0" parTransId="{D3464759-E330-49F7-8C73-5C4B8228D4AA}" sibTransId="{6B8BCD7A-A4CD-4EFE-BF1A-B9C57309D7C7}"/>
    <dgm:cxn modelId="{D9FEA4C9-7C25-48CE-A023-B7AA56E382A8}" type="presOf" srcId="{C2E95130-9666-4274-81C9-B611855C7BA0}" destId="{90240977-AEBB-462A-9FFE-34D8450A23FA}" srcOrd="0" destOrd="0" presId="urn:microsoft.com/office/officeart/2005/8/layout/equation2"/>
    <dgm:cxn modelId="{998DA017-3C70-48A3-B9FA-D72B502DC52C}" srcId="{25FC0479-F76D-47FD-877C-F32EBD06DA92}" destId="{94FAB1C7-FE89-4723-9D0D-5EF832ADE0CF}" srcOrd="0" destOrd="0" parTransId="{6E619AF4-FE5E-4212-8DAF-BDE444DA179F}" sibTransId="{49BBC068-6921-43E3-8CAD-801A5284A450}"/>
    <dgm:cxn modelId="{EDD305CB-A6BD-4892-9034-92014331BB41}" type="presOf" srcId="{25FC0479-F76D-47FD-877C-F32EBD06DA92}" destId="{EDB108B0-4F97-462D-9B48-CDA15BDD4ED5}" srcOrd="0" destOrd="0" presId="urn:microsoft.com/office/officeart/2005/8/layout/equation2"/>
    <dgm:cxn modelId="{F03BAC37-8705-4C62-85FE-EAF39AB8300D}" type="presOf" srcId="{A3DF36EA-72BE-4078-9CAC-0FB733A66D31}" destId="{4F9BC336-9239-45B6-8ECD-0E11E1E75343}" srcOrd="0" destOrd="0" presId="urn:microsoft.com/office/officeart/2005/8/layout/equation2"/>
    <dgm:cxn modelId="{1762EA31-F6D9-4C82-AF51-F61F9BAC985C}" type="presOf" srcId="{49BBC068-6921-43E3-8CAD-801A5284A450}" destId="{FAB4514A-38DE-4F76-B44E-26B5CDFACFF8}" srcOrd="0" destOrd="0" presId="urn:microsoft.com/office/officeart/2005/8/layout/equation2"/>
    <dgm:cxn modelId="{F35E7359-B33E-4B43-B6C5-E242A1710693}" type="presOf" srcId="{94FAB1C7-FE89-4723-9D0D-5EF832ADE0CF}" destId="{BCE54FE8-4899-46B8-8BD5-3620500C6BA6}" srcOrd="0" destOrd="0" presId="urn:microsoft.com/office/officeart/2005/8/layout/equation2"/>
    <dgm:cxn modelId="{56B73470-DDAB-4B6E-8771-058BE7C10581}" type="presOf" srcId="{6320F0AA-6F53-4CBA-94E8-58C8852EACD2}" destId="{B53334FC-9366-4130-B8E8-9045AFC3950A}" srcOrd="0" destOrd="0" presId="urn:microsoft.com/office/officeart/2005/8/layout/equation2"/>
    <dgm:cxn modelId="{9A718781-A4CF-4340-8892-B66D0EAA239D}" type="presParOf" srcId="{EDB108B0-4F97-462D-9B48-CDA15BDD4ED5}" destId="{A974620C-2570-496F-9DFE-130B47759D11}" srcOrd="0" destOrd="0" presId="urn:microsoft.com/office/officeart/2005/8/layout/equation2"/>
    <dgm:cxn modelId="{0497B8E4-B497-422F-9F64-51548EA0D4B4}" type="presParOf" srcId="{A974620C-2570-496F-9DFE-130B47759D11}" destId="{BCE54FE8-4899-46B8-8BD5-3620500C6BA6}" srcOrd="0" destOrd="0" presId="urn:microsoft.com/office/officeart/2005/8/layout/equation2"/>
    <dgm:cxn modelId="{1D7164A1-97FC-426C-B9CD-53D51C8C6A81}" type="presParOf" srcId="{A974620C-2570-496F-9DFE-130B47759D11}" destId="{A647B626-5590-45E3-A57B-903438640A8C}" srcOrd="1" destOrd="0" presId="urn:microsoft.com/office/officeart/2005/8/layout/equation2"/>
    <dgm:cxn modelId="{8FB1A817-2761-4469-905D-D9FAFC4A7E04}" type="presParOf" srcId="{A974620C-2570-496F-9DFE-130B47759D11}" destId="{FAB4514A-38DE-4F76-B44E-26B5CDFACFF8}" srcOrd="2" destOrd="0" presId="urn:microsoft.com/office/officeart/2005/8/layout/equation2"/>
    <dgm:cxn modelId="{018228F5-9B00-4DE3-988B-991AF577C027}" type="presParOf" srcId="{A974620C-2570-496F-9DFE-130B47759D11}" destId="{7E21850F-E7DB-4731-9D2C-5B2905E25E54}" srcOrd="3" destOrd="0" presId="urn:microsoft.com/office/officeart/2005/8/layout/equation2"/>
    <dgm:cxn modelId="{A7A59B64-AAF3-44FD-A458-FB4A1D0AA7DE}" type="presParOf" srcId="{A974620C-2570-496F-9DFE-130B47759D11}" destId="{4F9BC336-9239-45B6-8ECD-0E11E1E75343}" srcOrd="4" destOrd="0" presId="urn:microsoft.com/office/officeart/2005/8/layout/equation2"/>
    <dgm:cxn modelId="{8B81BD97-FB95-474A-89F8-A5A899181070}" type="presParOf" srcId="{EDB108B0-4F97-462D-9B48-CDA15BDD4ED5}" destId="{90240977-AEBB-462A-9FFE-34D8450A23FA}" srcOrd="1" destOrd="0" presId="urn:microsoft.com/office/officeart/2005/8/layout/equation2"/>
    <dgm:cxn modelId="{6E7D5F9B-3CB7-400E-AF7B-7FF7623546B7}" type="presParOf" srcId="{90240977-AEBB-462A-9FFE-34D8450A23FA}" destId="{41349601-481D-4CDE-8BEE-6845A61156E0}" srcOrd="0" destOrd="0" presId="urn:microsoft.com/office/officeart/2005/8/layout/equation2"/>
    <dgm:cxn modelId="{A9E8B945-42C9-4703-9FD7-707852F1D879}" type="presParOf" srcId="{EDB108B0-4F97-462D-9B48-CDA15BDD4ED5}" destId="{B53334FC-9366-4130-B8E8-9045AFC3950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98090-B1DA-4612-A466-A56F03777449}"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17FEB6F9-655E-4914-B034-3564059BA1F0}">
      <dgm:prSet phldrT="[Text]" custT="1"/>
      <dgm:spPr>
        <a:scene3d>
          <a:camera prst="orthographicFront"/>
          <a:lightRig rig="threePt" dir="t"/>
        </a:scene3d>
        <a:sp3d>
          <a:bevelT/>
        </a:sp3d>
      </dgm:spPr>
      <dgm:t>
        <a:bodyPr/>
        <a:lstStyle/>
        <a:p>
          <a:r>
            <a:rPr lang="en-MY" sz="1800" b="1" dirty="0" smtClean="0"/>
            <a:t>Customised M&amp;E</a:t>
          </a:r>
          <a:endParaRPr lang="en-MY" sz="1800" b="1" dirty="0"/>
        </a:p>
      </dgm:t>
    </dgm:pt>
    <dgm:pt modelId="{1D546691-5035-43A7-8EAF-0AA64008E16F}" type="parTrans" cxnId="{849FEC8D-3E5B-48B9-9882-361A6086F8E8}">
      <dgm:prSet/>
      <dgm:spPr/>
      <dgm:t>
        <a:bodyPr/>
        <a:lstStyle/>
        <a:p>
          <a:endParaRPr lang="en-MY"/>
        </a:p>
      </dgm:t>
    </dgm:pt>
    <dgm:pt modelId="{DB5D04FD-017C-45EF-9577-AB09E55FBC59}" type="sibTrans" cxnId="{849FEC8D-3E5B-48B9-9882-361A6086F8E8}">
      <dgm:prSet/>
      <dgm:spPr/>
      <dgm:t>
        <a:bodyPr/>
        <a:lstStyle/>
        <a:p>
          <a:endParaRPr lang="en-MY"/>
        </a:p>
      </dgm:t>
    </dgm:pt>
    <dgm:pt modelId="{A9097431-6AAB-4D79-95F9-7BB0C04B5C8A}">
      <dgm:prSet phldrT="[Text]" custT="1"/>
      <dgm:spPr>
        <a:scene3d>
          <a:camera prst="orthographicFront"/>
          <a:lightRig rig="threePt" dir="t"/>
        </a:scene3d>
        <a:sp3d>
          <a:bevelT/>
        </a:sp3d>
      </dgm:spPr>
      <dgm:t>
        <a:bodyPr/>
        <a:lstStyle/>
        <a:p>
          <a:r>
            <a:rPr lang="en-MY" sz="1800" b="1" dirty="0" smtClean="0"/>
            <a:t>Hi-Tech M&amp;E</a:t>
          </a:r>
          <a:endParaRPr lang="en-MY" sz="1800" b="1" dirty="0"/>
        </a:p>
      </dgm:t>
    </dgm:pt>
    <dgm:pt modelId="{0B59E370-894E-4C6B-A080-B1537C32F631}" type="parTrans" cxnId="{AA51EC05-6F5E-4574-9F52-6821E92E0A3D}">
      <dgm:prSet/>
      <dgm:spPr/>
      <dgm:t>
        <a:bodyPr/>
        <a:lstStyle/>
        <a:p>
          <a:endParaRPr lang="en-MY"/>
        </a:p>
      </dgm:t>
    </dgm:pt>
    <dgm:pt modelId="{EC1B4455-51B1-40FF-AD28-9A29F92A8FF9}" type="sibTrans" cxnId="{AA51EC05-6F5E-4574-9F52-6821E92E0A3D}">
      <dgm:prSet/>
      <dgm:spPr/>
      <dgm:t>
        <a:bodyPr/>
        <a:lstStyle/>
        <a:p>
          <a:endParaRPr lang="en-MY"/>
        </a:p>
      </dgm:t>
    </dgm:pt>
    <dgm:pt modelId="{81FA5237-93B0-466F-9317-2DF6F0465C3D}">
      <dgm:prSet phldrT="[Text]" custT="1"/>
      <dgm:spPr>
        <a:scene3d>
          <a:camera prst="orthographicFront"/>
          <a:lightRig rig="threePt" dir="t"/>
        </a:scene3d>
        <a:sp3d>
          <a:bevelT/>
        </a:sp3d>
      </dgm:spPr>
      <dgm:t>
        <a:bodyPr/>
        <a:lstStyle/>
        <a:p>
          <a:r>
            <a:rPr lang="en-MY" sz="1800" b="1" dirty="0" smtClean="0"/>
            <a:t>Engineering Supporting Industries</a:t>
          </a:r>
          <a:endParaRPr lang="en-MY" sz="1800" b="1" dirty="0"/>
        </a:p>
      </dgm:t>
    </dgm:pt>
    <dgm:pt modelId="{E67709FD-2B97-479F-8304-0AC67AC5A0A0}" type="parTrans" cxnId="{0C696451-5F05-4E9E-8E15-7DA0D6CE8709}">
      <dgm:prSet/>
      <dgm:spPr/>
      <dgm:t>
        <a:bodyPr/>
        <a:lstStyle/>
        <a:p>
          <a:endParaRPr lang="en-MY"/>
        </a:p>
      </dgm:t>
    </dgm:pt>
    <dgm:pt modelId="{8548AC3B-72DE-4D0A-A925-60D814636329}" type="sibTrans" cxnId="{0C696451-5F05-4E9E-8E15-7DA0D6CE8709}">
      <dgm:prSet/>
      <dgm:spPr/>
      <dgm:t>
        <a:bodyPr/>
        <a:lstStyle/>
        <a:p>
          <a:endParaRPr lang="en-MY"/>
        </a:p>
      </dgm:t>
    </dgm:pt>
    <dgm:pt modelId="{53E10716-6758-47D2-A9F8-FB3C0996C99D}" type="pres">
      <dgm:prSet presAssocID="{60A98090-B1DA-4612-A466-A56F03777449}" presName="Name0" presStyleCnt="0">
        <dgm:presLayoutVars>
          <dgm:dir/>
          <dgm:resizeHandles val="exact"/>
        </dgm:presLayoutVars>
      </dgm:prSet>
      <dgm:spPr/>
    </dgm:pt>
    <dgm:pt modelId="{2BCBB38F-30C1-4312-8F93-A82760D6F6ED}" type="pres">
      <dgm:prSet presAssocID="{17FEB6F9-655E-4914-B034-3564059BA1F0}" presName="composite" presStyleCnt="0"/>
      <dgm:spPr>
        <a:scene3d>
          <a:camera prst="orthographicFront"/>
          <a:lightRig rig="threePt" dir="t"/>
        </a:scene3d>
        <a:sp3d>
          <a:bevelT/>
        </a:sp3d>
      </dgm:spPr>
    </dgm:pt>
    <dgm:pt modelId="{5C1B05A6-AF11-43A6-B78F-E09A2F533F52}" type="pres">
      <dgm:prSet presAssocID="{17FEB6F9-655E-4914-B034-3564059BA1F0}" presName="bgChev" presStyleLbl="node1" presStyleIdx="0" presStyleCnt="3" custLinFactNeighborX="-903" custLinFactNeighborY="5"/>
      <dgm:spPr>
        <a:scene3d>
          <a:camera prst="orthographicFront"/>
          <a:lightRig rig="threePt" dir="t"/>
        </a:scene3d>
        <a:sp3d>
          <a:bevelT/>
        </a:sp3d>
      </dgm:spPr>
    </dgm:pt>
    <dgm:pt modelId="{BABA8A6B-08D1-4F7F-B407-F2CD2D3C0278}" type="pres">
      <dgm:prSet presAssocID="{17FEB6F9-655E-4914-B034-3564059BA1F0}" presName="txNode" presStyleLbl="fgAcc1" presStyleIdx="0" presStyleCnt="3">
        <dgm:presLayoutVars>
          <dgm:bulletEnabled val="1"/>
        </dgm:presLayoutVars>
      </dgm:prSet>
      <dgm:spPr/>
      <dgm:t>
        <a:bodyPr/>
        <a:lstStyle/>
        <a:p>
          <a:endParaRPr lang="en-MY"/>
        </a:p>
      </dgm:t>
    </dgm:pt>
    <dgm:pt modelId="{E98424B2-9E16-413E-92C4-21CD9C9EEED7}" type="pres">
      <dgm:prSet presAssocID="{DB5D04FD-017C-45EF-9577-AB09E55FBC59}" presName="compositeSpace" presStyleCnt="0"/>
      <dgm:spPr>
        <a:scene3d>
          <a:camera prst="orthographicFront"/>
          <a:lightRig rig="threePt" dir="t"/>
        </a:scene3d>
        <a:sp3d>
          <a:bevelT/>
        </a:sp3d>
      </dgm:spPr>
    </dgm:pt>
    <dgm:pt modelId="{1D77397A-5AE5-42A8-8555-DC2649D85F5F}" type="pres">
      <dgm:prSet presAssocID="{A9097431-6AAB-4D79-95F9-7BB0C04B5C8A}" presName="composite" presStyleCnt="0"/>
      <dgm:spPr>
        <a:scene3d>
          <a:camera prst="orthographicFront"/>
          <a:lightRig rig="threePt" dir="t"/>
        </a:scene3d>
        <a:sp3d>
          <a:bevelT/>
        </a:sp3d>
      </dgm:spPr>
    </dgm:pt>
    <dgm:pt modelId="{0C00AD6B-0216-4506-A30B-BDE8583B67FF}" type="pres">
      <dgm:prSet presAssocID="{A9097431-6AAB-4D79-95F9-7BB0C04B5C8A}" presName="bgChev" presStyleLbl="node1" presStyleIdx="1" presStyleCnt="3"/>
      <dgm:spPr>
        <a:scene3d>
          <a:camera prst="orthographicFront"/>
          <a:lightRig rig="threePt" dir="t"/>
        </a:scene3d>
        <a:sp3d>
          <a:bevelT/>
        </a:sp3d>
      </dgm:spPr>
    </dgm:pt>
    <dgm:pt modelId="{9836F6EF-CE93-4EFF-BDDE-C4A7427DEA44}" type="pres">
      <dgm:prSet presAssocID="{A9097431-6AAB-4D79-95F9-7BB0C04B5C8A}" presName="txNode" presStyleLbl="fgAcc1" presStyleIdx="1" presStyleCnt="3">
        <dgm:presLayoutVars>
          <dgm:bulletEnabled val="1"/>
        </dgm:presLayoutVars>
      </dgm:prSet>
      <dgm:spPr/>
      <dgm:t>
        <a:bodyPr/>
        <a:lstStyle/>
        <a:p>
          <a:endParaRPr lang="en-MY"/>
        </a:p>
      </dgm:t>
    </dgm:pt>
    <dgm:pt modelId="{9EDAF319-1D5A-44BC-BAF1-858DF3173FE2}" type="pres">
      <dgm:prSet presAssocID="{EC1B4455-51B1-40FF-AD28-9A29F92A8FF9}" presName="compositeSpace" presStyleCnt="0"/>
      <dgm:spPr>
        <a:scene3d>
          <a:camera prst="orthographicFront"/>
          <a:lightRig rig="threePt" dir="t"/>
        </a:scene3d>
        <a:sp3d>
          <a:bevelT/>
        </a:sp3d>
      </dgm:spPr>
    </dgm:pt>
    <dgm:pt modelId="{2AA6EC4A-5374-47F0-AD53-6C8EFE7ACD12}" type="pres">
      <dgm:prSet presAssocID="{81FA5237-93B0-466F-9317-2DF6F0465C3D}" presName="composite" presStyleCnt="0"/>
      <dgm:spPr>
        <a:scene3d>
          <a:camera prst="orthographicFront"/>
          <a:lightRig rig="threePt" dir="t"/>
        </a:scene3d>
        <a:sp3d>
          <a:bevelT/>
        </a:sp3d>
      </dgm:spPr>
    </dgm:pt>
    <dgm:pt modelId="{ADDFB1F9-5B58-41D0-A27D-9C9167215B5E}" type="pres">
      <dgm:prSet presAssocID="{81FA5237-93B0-466F-9317-2DF6F0465C3D}" presName="bgChev" presStyleLbl="node1" presStyleIdx="2" presStyleCnt="3"/>
      <dgm:spPr>
        <a:scene3d>
          <a:camera prst="orthographicFront"/>
          <a:lightRig rig="threePt" dir="t"/>
        </a:scene3d>
        <a:sp3d>
          <a:bevelT/>
        </a:sp3d>
      </dgm:spPr>
    </dgm:pt>
    <dgm:pt modelId="{2220A492-94A0-4BB2-BDC7-6B245F2F9330}" type="pres">
      <dgm:prSet presAssocID="{81FA5237-93B0-466F-9317-2DF6F0465C3D}" presName="txNode" presStyleLbl="fgAcc1" presStyleIdx="2" presStyleCnt="3">
        <dgm:presLayoutVars>
          <dgm:bulletEnabled val="1"/>
        </dgm:presLayoutVars>
      </dgm:prSet>
      <dgm:spPr/>
      <dgm:t>
        <a:bodyPr/>
        <a:lstStyle/>
        <a:p>
          <a:endParaRPr lang="en-MY"/>
        </a:p>
      </dgm:t>
    </dgm:pt>
  </dgm:ptLst>
  <dgm:cxnLst>
    <dgm:cxn modelId="{AA51EC05-6F5E-4574-9F52-6821E92E0A3D}" srcId="{60A98090-B1DA-4612-A466-A56F03777449}" destId="{A9097431-6AAB-4D79-95F9-7BB0C04B5C8A}" srcOrd="1" destOrd="0" parTransId="{0B59E370-894E-4C6B-A080-B1537C32F631}" sibTransId="{EC1B4455-51B1-40FF-AD28-9A29F92A8FF9}"/>
    <dgm:cxn modelId="{CCD088E0-76C3-48A8-B647-6727AF88C1FD}" type="presOf" srcId="{81FA5237-93B0-466F-9317-2DF6F0465C3D}" destId="{2220A492-94A0-4BB2-BDC7-6B245F2F9330}" srcOrd="0" destOrd="0" presId="urn:microsoft.com/office/officeart/2005/8/layout/chevronAccent+Icon"/>
    <dgm:cxn modelId="{6F388E3D-B63E-42E7-8F41-F93A031A5950}" type="presOf" srcId="{17FEB6F9-655E-4914-B034-3564059BA1F0}" destId="{BABA8A6B-08D1-4F7F-B407-F2CD2D3C0278}" srcOrd="0" destOrd="0" presId="urn:microsoft.com/office/officeart/2005/8/layout/chevronAccent+Icon"/>
    <dgm:cxn modelId="{849FEC8D-3E5B-48B9-9882-361A6086F8E8}" srcId="{60A98090-B1DA-4612-A466-A56F03777449}" destId="{17FEB6F9-655E-4914-B034-3564059BA1F0}" srcOrd="0" destOrd="0" parTransId="{1D546691-5035-43A7-8EAF-0AA64008E16F}" sibTransId="{DB5D04FD-017C-45EF-9577-AB09E55FBC59}"/>
    <dgm:cxn modelId="{C47CFA85-5D07-4ADC-AD64-5CCE035A5E58}" type="presOf" srcId="{60A98090-B1DA-4612-A466-A56F03777449}" destId="{53E10716-6758-47D2-A9F8-FB3C0996C99D}" srcOrd="0" destOrd="0" presId="urn:microsoft.com/office/officeart/2005/8/layout/chevronAccent+Icon"/>
    <dgm:cxn modelId="{0C696451-5F05-4E9E-8E15-7DA0D6CE8709}" srcId="{60A98090-B1DA-4612-A466-A56F03777449}" destId="{81FA5237-93B0-466F-9317-2DF6F0465C3D}" srcOrd="2" destOrd="0" parTransId="{E67709FD-2B97-479F-8304-0AC67AC5A0A0}" sibTransId="{8548AC3B-72DE-4D0A-A925-60D814636329}"/>
    <dgm:cxn modelId="{98BAA317-AAF1-4365-9A8F-3AB43FDC3193}" type="presOf" srcId="{A9097431-6AAB-4D79-95F9-7BB0C04B5C8A}" destId="{9836F6EF-CE93-4EFF-BDDE-C4A7427DEA44}" srcOrd="0" destOrd="0" presId="urn:microsoft.com/office/officeart/2005/8/layout/chevronAccent+Icon"/>
    <dgm:cxn modelId="{D6E1DD84-7CA6-4118-B748-D6B4970C87CE}" type="presParOf" srcId="{53E10716-6758-47D2-A9F8-FB3C0996C99D}" destId="{2BCBB38F-30C1-4312-8F93-A82760D6F6ED}" srcOrd="0" destOrd="0" presId="urn:microsoft.com/office/officeart/2005/8/layout/chevronAccent+Icon"/>
    <dgm:cxn modelId="{EDD6E2F2-EB0B-4A70-B794-A80AB528C575}" type="presParOf" srcId="{2BCBB38F-30C1-4312-8F93-A82760D6F6ED}" destId="{5C1B05A6-AF11-43A6-B78F-E09A2F533F52}" srcOrd="0" destOrd="0" presId="urn:microsoft.com/office/officeart/2005/8/layout/chevronAccent+Icon"/>
    <dgm:cxn modelId="{0BC933DB-6EF3-4986-9F24-5DA6CF18672F}" type="presParOf" srcId="{2BCBB38F-30C1-4312-8F93-A82760D6F6ED}" destId="{BABA8A6B-08D1-4F7F-B407-F2CD2D3C0278}" srcOrd="1" destOrd="0" presId="urn:microsoft.com/office/officeart/2005/8/layout/chevronAccent+Icon"/>
    <dgm:cxn modelId="{B46291E2-0579-4C0F-B5F4-54503FE9B485}" type="presParOf" srcId="{53E10716-6758-47D2-A9F8-FB3C0996C99D}" destId="{E98424B2-9E16-413E-92C4-21CD9C9EEED7}" srcOrd="1" destOrd="0" presId="urn:microsoft.com/office/officeart/2005/8/layout/chevronAccent+Icon"/>
    <dgm:cxn modelId="{0330110D-446C-464E-B905-AB7A6B174D25}" type="presParOf" srcId="{53E10716-6758-47D2-A9F8-FB3C0996C99D}" destId="{1D77397A-5AE5-42A8-8555-DC2649D85F5F}" srcOrd="2" destOrd="0" presId="urn:microsoft.com/office/officeart/2005/8/layout/chevronAccent+Icon"/>
    <dgm:cxn modelId="{47603852-106C-46B9-8B41-CB37DD679C94}" type="presParOf" srcId="{1D77397A-5AE5-42A8-8555-DC2649D85F5F}" destId="{0C00AD6B-0216-4506-A30B-BDE8583B67FF}" srcOrd="0" destOrd="0" presId="urn:microsoft.com/office/officeart/2005/8/layout/chevronAccent+Icon"/>
    <dgm:cxn modelId="{2FB6952A-0B5F-4466-85F9-351D78499F48}" type="presParOf" srcId="{1D77397A-5AE5-42A8-8555-DC2649D85F5F}" destId="{9836F6EF-CE93-4EFF-BDDE-C4A7427DEA44}" srcOrd="1" destOrd="0" presId="urn:microsoft.com/office/officeart/2005/8/layout/chevronAccent+Icon"/>
    <dgm:cxn modelId="{48F0185A-CEFA-430F-8221-D9F80B2227CD}" type="presParOf" srcId="{53E10716-6758-47D2-A9F8-FB3C0996C99D}" destId="{9EDAF319-1D5A-44BC-BAF1-858DF3173FE2}" srcOrd="3" destOrd="0" presId="urn:microsoft.com/office/officeart/2005/8/layout/chevronAccent+Icon"/>
    <dgm:cxn modelId="{3BF8076A-05BA-40FA-8DD4-0AD9B5558212}" type="presParOf" srcId="{53E10716-6758-47D2-A9F8-FB3C0996C99D}" destId="{2AA6EC4A-5374-47F0-AD53-6C8EFE7ACD12}" srcOrd="4" destOrd="0" presId="urn:microsoft.com/office/officeart/2005/8/layout/chevronAccent+Icon"/>
    <dgm:cxn modelId="{D56CF6F2-2B16-40C3-A8E1-3E5CBBCB1F28}" type="presParOf" srcId="{2AA6EC4A-5374-47F0-AD53-6C8EFE7ACD12}" destId="{ADDFB1F9-5B58-41D0-A27D-9C9167215B5E}" srcOrd="0" destOrd="0" presId="urn:microsoft.com/office/officeart/2005/8/layout/chevronAccent+Icon"/>
    <dgm:cxn modelId="{E62902AE-0A29-4B47-9733-554A5ED099A7}" type="presParOf" srcId="{2AA6EC4A-5374-47F0-AD53-6C8EFE7ACD12}" destId="{2220A492-94A0-4BB2-BDC7-6B245F2F933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54FE8-4899-46B8-8BD5-3620500C6BA6}">
      <dsp:nvSpPr>
        <dsp:cNvPr id="0" name=""/>
        <dsp:cNvSpPr/>
      </dsp:nvSpPr>
      <dsp:spPr>
        <a:xfrm>
          <a:off x="331451" y="4"/>
          <a:ext cx="1086876" cy="1086876"/>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M&amp;E</a:t>
          </a:r>
          <a:endParaRPr lang="en-MY" sz="2700" kern="1200" dirty="0">
            <a:solidFill>
              <a:schemeClr val="tx1"/>
            </a:solidFill>
          </a:endParaRPr>
        </a:p>
      </dsp:txBody>
      <dsp:txXfrm>
        <a:off x="490620" y="159173"/>
        <a:ext cx="768538" cy="768538"/>
      </dsp:txXfrm>
    </dsp:sp>
    <dsp:sp modelId="{FAB4514A-38DE-4F76-B44E-26B5CDFACFF8}">
      <dsp:nvSpPr>
        <dsp:cNvPr id="0" name=""/>
        <dsp:cNvSpPr/>
      </dsp:nvSpPr>
      <dsp:spPr>
        <a:xfrm>
          <a:off x="559695" y="1175135"/>
          <a:ext cx="630388" cy="630388"/>
        </a:xfrm>
        <a:prstGeom prst="mathPlus">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MY" sz="1000" kern="1200"/>
        </a:p>
      </dsp:txBody>
      <dsp:txXfrm>
        <a:off x="643253" y="1416195"/>
        <a:ext cx="463272" cy="148268"/>
      </dsp:txXfrm>
    </dsp:sp>
    <dsp:sp modelId="{4F9BC336-9239-45B6-8ECD-0E11E1E75343}">
      <dsp:nvSpPr>
        <dsp:cNvPr id="0" name=""/>
        <dsp:cNvSpPr/>
      </dsp:nvSpPr>
      <dsp:spPr>
        <a:xfrm>
          <a:off x="331451" y="1893777"/>
          <a:ext cx="1086876" cy="108687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ESS</a:t>
          </a:r>
          <a:endParaRPr lang="en-MY" sz="2700" kern="1200" dirty="0">
            <a:solidFill>
              <a:schemeClr val="tx1"/>
            </a:solidFill>
          </a:endParaRPr>
        </a:p>
      </dsp:txBody>
      <dsp:txXfrm>
        <a:off x="490620" y="2052946"/>
        <a:ext cx="768538" cy="768538"/>
      </dsp:txXfrm>
    </dsp:sp>
    <dsp:sp modelId="{90240977-AEBB-462A-9FFE-34D8450A23FA}">
      <dsp:nvSpPr>
        <dsp:cNvPr id="0" name=""/>
        <dsp:cNvSpPr/>
      </dsp:nvSpPr>
      <dsp:spPr>
        <a:xfrm>
          <a:off x="1473336" y="1288170"/>
          <a:ext cx="561670" cy="404317"/>
        </a:xfrm>
        <a:prstGeom prst="rightArrow">
          <a:avLst>
            <a:gd name="adj1" fmla="val 60000"/>
            <a:gd name="adj2" fmla="val 5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a:off x="1473336" y="1369033"/>
        <a:ext cx="440375" cy="242591"/>
      </dsp:txXfrm>
    </dsp:sp>
    <dsp:sp modelId="{B53334FC-9366-4130-B8E8-9045AFC3950A}">
      <dsp:nvSpPr>
        <dsp:cNvPr id="0" name=""/>
        <dsp:cNvSpPr/>
      </dsp:nvSpPr>
      <dsp:spPr>
        <a:xfrm>
          <a:off x="2070453" y="227151"/>
          <a:ext cx="2577787" cy="2526356"/>
        </a:xfrm>
        <a:prstGeom prst="ellipse">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u="sng" kern="1200" dirty="0" smtClean="0">
              <a:solidFill>
                <a:schemeClr val="tx1"/>
              </a:solidFill>
            </a:rPr>
            <a:t>Sectors</a:t>
          </a:r>
        </a:p>
        <a:p>
          <a:pPr lvl="0" algn="ctr" defTabSz="844550">
            <a:lnSpc>
              <a:spcPct val="90000"/>
            </a:lnSpc>
            <a:spcBef>
              <a:spcPct val="0"/>
            </a:spcBef>
            <a:spcAft>
              <a:spcPct val="35000"/>
            </a:spcAft>
          </a:pPr>
          <a:r>
            <a:rPr lang="en-US" sz="1900" kern="1200" dirty="0" smtClean="0">
              <a:solidFill>
                <a:schemeClr val="tx1"/>
              </a:solidFill>
            </a:rPr>
            <a:t>Manufacturing, Services, Agriculture, Mining, Construction</a:t>
          </a:r>
          <a:endParaRPr lang="en-MY" sz="1900" kern="1200" dirty="0">
            <a:solidFill>
              <a:schemeClr val="tx1"/>
            </a:solidFill>
          </a:endParaRPr>
        </a:p>
      </dsp:txBody>
      <dsp:txXfrm>
        <a:off x="2447961" y="597127"/>
        <a:ext cx="1822771" cy="1786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B05A6-AF11-43A6-B78F-E09A2F533F52}">
      <dsp:nvSpPr>
        <dsp:cNvPr id="0" name=""/>
        <dsp:cNvSpPr/>
      </dsp:nvSpPr>
      <dsp:spPr>
        <a:xfrm>
          <a:off x="0" y="268168"/>
          <a:ext cx="2343837" cy="9047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ABA8A6B-08D1-4F7F-B407-F2CD2D3C0278}">
      <dsp:nvSpPr>
        <dsp:cNvPr id="0" name=""/>
        <dsp:cNvSpPr/>
      </dsp:nvSpPr>
      <dsp:spPr>
        <a:xfrm>
          <a:off x="625956" y="494303"/>
          <a:ext cx="1979240" cy="904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MY" sz="1800" b="1" kern="1200" dirty="0" smtClean="0"/>
            <a:t>Customised M&amp;E</a:t>
          </a:r>
          <a:endParaRPr lang="en-MY" sz="1800" b="1" kern="1200" dirty="0"/>
        </a:p>
      </dsp:txBody>
      <dsp:txXfrm>
        <a:off x="652454" y="520801"/>
        <a:ext cx="1926244" cy="851725"/>
      </dsp:txXfrm>
    </dsp:sp>
    <dsp:sp modelId="{0C00AD6B-0216-4506-A30B-BDE8583B67FF}">
      <dsp:nvSpPr>
        <dsp:cNvPr id="0" name=""/>
        <dsp:cNvSpPr/>
      </dsp:nvSpPr>
      <dsp:spPr>
        <a:xfrm>
          <a:off x="2678115" y="268123"/>
          <a:ext cx="2343837" cy="9047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836F6EF-CE93-4EFF-BDDE-C4A7427DEA44}">
      <dsp:nvSpPr>
        <dsp:cNvPr id="0" name=""/>
        <dsp:cNvSpPr/>
      </dsp:nvSpPr>
      <dsp:spPr>
        <a:xfrm>
          <a:off x="3303138" y="494303"/>
          <a:ext cx="1979240" cy="904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MY" sz="1800" b="1" kern="1200" dirty="0" smtClean="0"/>
            <a:t>Hi-Tech M&amp;E</a:t>
          </a:r>
          <a:endParaRPr lang="en-MY" sz="1800" b="1" kern="1200" dirty="0"/>
        </a:p>
      </dsp:txBody>
      <dsp:txXfrm>
        <a:off x="3329636" y="520801"/>
        <a:ext cx="1926244" cy="851725"/>
      </dsp:txXfrm>
    </dsp:sp>
    <dsp:sp modelId="{ADDFB1F9-5B58-41D0-A27D-9C9167215B5E}">
      <dsp:nvSpPr>
        <dsp:cNvPr id="0" name=""/>
        <dsp:cNvSpPr/>
      </dsp:nvSpPr>
      <dsp:spPr>
        <a:xfrm>
          <a:off x="5355298" y="268123"/>
          <a:ext cx="2343837" cy="9047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220A492-94A0-4BB2-BDC7-6B245F2F9330}">
      <dsp:nvSpPr>
        <dsp:cNvPr id="0" name=""/>
        <dsp:cNvSpPr/>
      </dsp:nvSpPr>
      <dsp:spPr>
        <a:xfrm>
          <a:off x="5980321" y="494303"/>
          <a:ext cx="1979240" cy="904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MY" sz="1800" b="1" kern="1200" dirty="0" smtClean="0"/>
            <a:t>Engineering Supporting Industries</a:t>
          </a:r>
          <a:endParaRPr lang="en-MY" sz="1800" b="1" kern="1200" dirty="0"/>
        </a:p>
      </dsp:txBody>
      <dsp:txXfrm>
        <a:off x="6006819" y="520801"/>
        <a:ext cx="1926244" cy="8517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62F0845-AE75-42A8-A77A-61FD452E7660}" type="datetimeFigureOut">
              <a:rPr lang="en-US" smtClean="0"/>
              <a:t>3/30/2018</a:t>
            </a:fld>
            <a:endParaRPr lang="en-US"/>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B0E9BE2-A5AD-4E45-9FA5-E747D6C33C52}" type="slidenum">
              <a:rPr lang="en-US" smtClean="0"/>
              <a:t>‹#›</a:t>
            </a:fld>
            <a:endParaRPr lang="en-US"/>
          </a:p>
        </p:txBody>
      </p:sp>
    </p:spTree>
    <p:extLst>
      <p:ext uri="{BB962C8B-B14F-4D97-AF65-F5344CB8AC3E}">
        <p14:creationId xmlns:p14="http://schemas.microsoft.com/office/powerpoint/2010/main" val="192921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E9BE2-A5AD-4E45-9FA5-E747D6C33C52}" type="slidenum">
              <a:rPr lang="en-US" smtClean="0"/>
              <a:t>1</a:t>
            </a:fld>
            <a:endParaRPr lang="en-US"/>
          </a:p>
        </p:txBody>
      </p:sp>
    </p:spTree>
    <p:extLst>
      <p:ext uri="{BB962C8B-B14F-4D97-AF65-F5344CB8AC3E}">
        <p14:creationId xmlns:p14="http://schemas.microsoft.com/office/powerpoint/2010/main" val="152806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4601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E9BE2-A5AD-4E45-9FA5-E747D6C33C52}" type="slidenum">
              <a:rPr lang="en-US" smtClean="0"/>
              <a:t>7</a:t>
            </a:fld>
            <a:endParaRPr lang="en-US"/>
          </a:p>
        </p:txBody>
      </p:sp>
    </p:spTree>
    <p:extLst>
      <p:ext uri="{BB962C8B-B14F-4D97-AF65-F5344CB8AC3E}">
        <p14:creationId xmlns:p14="http://schemas.microsoft.com/office/powerpoint/2010/main" val="326899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1642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322797" y="9904508"/>
            <a:ext cx="2554028" cy="9538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smtClean="0"/>
              <a:t> </a:t>
            </a:r>
          </a:p>
          <a:p>
            <a:pPr eaLnBrk="1" hangingPunct="1">
              <a:spcBef>
                <a:spcPct val="0"/>
              </a:spcBef>
            </a:pPr>
            <a:endParaRPr lang="en-US" dirty="0" smtClean="0"/>
          </a:p>
        </p:txBody>
      </p:sp>
    </p:spTree>
    <p:extLst>
      <p:ext uri="{BB962C8B-B14F-4D97-AF65-F5344CB8AC3E}">
        <p14:creationId xmlns:p14="http://schemas.microsoft.com/office/powerpoint/2010/main" val="134011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2838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746125"/>
            <a:ext cx="4768850" cy="3578225"/>
          </a:xfrm>
        </p:spPr>
      </p:sp>
      <p:sp>
        <p:nvSpPr>
          <p:cNvPr id="3" name="Notes Placeholder 2"/>
          <p:cNvSpPr>
            <a:spLocks noGrp="1"/>
          </p:cNvSpPr>
          <p:nvPr>
            <p:ph type="body" idx="1"/>
          </p:nvPr>
        </p:nvSpPr>
        <p:spPr>
          <a:xfrm>
            <a:off x="517939" y="4477088"/>
            <a:ext cx="6141279" cy="4973743"/>
          </a:xfrm>
        </p:spPr>
        <p:txBody>
          <a:bodyPr/>
          <a:lstStyle/>
          <a:p>
            <a:r>
              <a:rPr lang="en-MY" dirty="0" smtClean="0">
                <a:latin typeface="Arial" panose="020B0604020202020204" pitchFamily="34" charset="0"/>
                <a:cs typeface="Arial" panose="020B0604020202020204" pitchFamily="34" charset="0"/>
              </a:rPr>
              <a:t>SLIDE 9:</a:t>
            </a:r>
          </a:p>
          <a:p>
            <a:endParaRPr lang="en-MY" dirty="0" smtClean="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Slide on INDUSTRIAL REVOLUTION – INDUSTRY 4.0 </a:t>
            </a:r>
          </a:p>
          <a:p>
            <a:r>
              <a:rPr lang="en-MY" dirty="0">
                <a:latin typeface="Arial" panose="020B0604020202020204" pitchFamily="34" charset="0"/>
                <a:cs typeface="Arial" panose="020B0604020202020204" pitchFamily="34" charset="0"/>
              </a:rPr>
              <a:t>   </a:t>
            </a:r>
          </a:p>
          <a:p>
            <a:endParaRPr lang="en-US" sz="200"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The first industrial revolution in the late 18th century used water and steam power for mechanisation. The second industrial revolution came in the early 20th century used electric power to create mass production. The use of electronics and IT in industrial processes in the early 1970s represents the third industrial revolution to automate production.</a:t>
            </a:r>
          </a:p>
          <a:p>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Today we are in the era of fourth industrial revolution - a blend of technologies that is blurring the lines between the physical  and  digital spheres. “Smart production” becomes the standard where intelligent ICT-based machines, systems and networks are capable of independently exchanging and responding to information to manage industrial production processes.  </a:t>
            </a:r>
          </a:p>
          <a:p>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Advanced digital technology is already used in manufacturing, but with Industry 4.0, it will transform production. It will lead to greater efficiencies and change traditional production relationships among suppliers, producers, and customers—as well as between human and machine. </a:t>
            </a:r>
          </a:p>
          <a:p>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Nine technology trends form the building blocks of Industry 4.0 </a:t>
            </a:r>
            <a:r>
              <a:rPr lang="en-MY" b="1" dirty="0">
                <a:latin typeface="Arial" panose="020B0604020202020204" pitchFamily="34" charset="0"/>
                <a:cs typeface="Arial" panose="020B0604020202020204" pitchFamily="34" charset="0"/>
              </a:rPr>
              <a:t>(as shown in the slide) </a:t>
            </a:r>
            <a:r>
              <a:rPr lang="en-MY" dirty="0">
                <a:latin typeface="Arial" panose="020B0604020202020204" pitchFamily="34" charset="0"/>
                <a:cs typeface="Arial" panose="020B0604020202020204" pitchFamily="34" charset="0"/>
              </a:rPr>
              <a:t>that include Autonomous Robots, Additive Manufacturing, Internet of Things, Simulation, System Integration, Cloud Computing, Big Data and Analytics, Augmented Reality and Cyber Security. </a:t>
            </a:r>
          </a:p>
        </p:txBody>
      </p:sp>
      <p:sp>
        <p:nvSpPr>
          <p:cNvPr id="4" name="Slide Number Placeholder 3"/>
          <p:cNvSpPr>
            <a:spLocks noGrp="1"/>
          </p:cNvSpPr>
          <p:nvPr>
            <p:ph type="sldNum" sz="quarter" idx="10"/>
          </p:nvPr>
        </p:nvSpPr>
        <p:spPr/>
        <p:txBody>
          <a:bodyPr/>
          <a:lstStyle/>
          <a:p>
            <a:fld id="{D7A86F27-C740-466F-89CE-A4E6A927957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6888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ED227C-66D6-4C86-AC66-161B8BFCF82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7655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322797" y="9904508"/>
            <a:ext cx="2554028" cy="9538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smtClean="0"/>
              <a:t> </a:t>
            </a:r>
          </a:p>
          <a:p>
            <a:pPr eaLnBrk="1" hangingPunct="1">
              <a:spcBef>
                <a:spcPct val="0"/>
              </a:spcBef>
            </a:pPr>
            <a:endParaRPr lang="en-US" dirty="0" smtClean="0"/>
          </a:p>
        </p:txBody>
      </p:sp>
    </p:spTree>
    <p:extLst>
      <p:ext uri="{BB962C8B-B14F-4D97-AF65-F5344CB8AC3E}">
        <p14:creationId xmlns:p14="http://schemas.microsoft.com/office/powerpoint/2010/main" val="306183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919069-FE82-408B-938D-E0A7E5DF5A02}" type="datetime1">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252148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374D8-D367-4144-8172-CB4DE722521E}" type="datetime1">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27213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2D2C6-F012-40D8-B9D8-4F06058B08F0}" type="datetime1">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75025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19D3F-6B32-46B5-A967-7D66D96CF9E3}" type="datetime1">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98319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11002-482D-43EE-B3DB-F38D49D42FAD}" type="datetime1">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3006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67DB0-805D-4235-8002-E3D9B6177003}" type="datetime1">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374155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7EBAE3-5513-4BCB-8C55-739FA527061A}" type="datetime1">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275937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BFC08-9B18-49CA-9B87-27DDEC4F3F0F}" type="datetime1">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83583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B9E9C-CFBC-414A-A462-217812DC4A66}" type="datetime1">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300192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9584C-E3FF-43A0-B3F7-CC01AF85412F}" type="datetime1">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137228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4FCE9-AB52-4601-AF40-18E2C5E609B2}" type="datetime1">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1D5C2-72D8-7844-922C-E63AA03A2838}" type="slidenum">
              <a:rPr lang="en-US" smtClean="0"/>
              <a:t>‹#›</a:t>
            </a:fld>
            <a:endParaRPr lang="en-US"/>
          </a:p>
        </p:txBody>
      </p:sp>
    </p:spTree>
    <p:extLst>
      <p:ext uri="{BB962C8B-B14F-4D97-AF65-F5344CB8AC3E}">
        <p14:creationId xmlns:p14="http://schemas.microsoft.com/office/powerpoint/2010/main" val="372638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8C86-C9EA-42B1-B9DD-4D8418EECBC6}" type="datetime1">
              <a:rPr lang="en-US" smtClean="0"/>
              <a:t>3/30/2018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1D5C2-72D8-7844-922C-E63AA03A2838}" type="slidenum">
              <a:rPr lang="en-US" smtClean="0"/>
              <a:t>‹#›</a:t>
            </a:fld>
            <a:endParaRPr lang="en-US"/>
          </a:p>
        </p:txBody>
      </p:sp>
    </p:spTree>
    <p:extLst>
      <p:ext uri="{BB962C8B-B14F-4D97-AF65-F5344CB8AC3E}">
        <p14:creationId xmlns:p14="http://schemas.microsoft.com/office/powerpoint/2010/main" val="129001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3.png"/><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4514"/>
            <a:ext cx="7772400" cy="1470025"/>
          </a:xfrm>
        </p:spPr>
        <p:txBody>
          <a:bodyPr>
            <a:normAutofit/>
          </a:bodyPr>
          <a:lstStyle/>
          <a:p>
            <a:r>
              <a:rPr lang="en-US" b="1" dirty="0" smtClean="0"/>
              <a:t>M &amp; E </a:t>
            </a:r>
            <a:r>
              <a:rPr lang="en-US" b="1" dirty="0" smtClean="0"/>
              <a:t>Nexus</a:t>
            </a:r>
            <a:br>
              <a:rPr lang="en-US" b="1" dirty="0" smtClean="0"/>
            </a:br>
            <a:r>
              <a:rPr lang="en-US" sz="3100" b="1" dirty="0" smtClean="0"/>
              <a:t>(Malaysia Productivity Blueprint – MPB)</a:t>
            </a:r>
            <a:endParaRPr lang="en-US" sz="3100" b="1" dirty="0"/>
          </a:p>
        </p:txBody>
      </p:sp>
      <p:sp>
        <p:nvSpPr>
          <p:cNvPr id="3" name="Subtitle 2"/>
          <p:cNvSpPr>
            <a:spLocks noGrp="1"/>
          </p:cNvSpPr>
          <p:nvPr>
            <p:ph type="subTitle" idx="1"/>
          </p:nvPr>
        </p:nvSpPr>
        <p:spPr/>
        <p:txBody>
          <a:bodyPr>
            <a:normAutofit fontScale="92500" lnSpcReduction="20000"/>
          </a:bodyPr>
          <a:lstStyle/>
          <a:p>
            <a:r>
              <a:rPr lang="en-US" dirty="0" smtClean="0">
                <a:solidFill>
                  <a:srgbClr val="002060"/>
                </a:solidFill>
              </a:rPr>
              <a:t>By Mr. Mac </a:t>
            </a:r>
            <a:r>
              <a:rPr lang="en-US" dirty="0" err="1" smtClean="0">
                <a:solidFill>
                  <a:srgbClr val="002060"/>
                </a:solidFill>
              </a:rPr>
              <a:t>Ngan</a:t>
            </a:r>
            <a:r>
              <a:rPr lang="en-US" dirty="0" smtClean="0">
                <a:solidFill>
                  <a:srgbClr val="002060"/>
                </a:solidFill>
              </a:rPr>
              <a:t> Boon</a:t>
            </a:r>
          </a:p>
          <a:p>
            <a:r>
              <a:rPr lang="en-US" dirty="0" smtClean="0">
                <a:solidFill>
                  <a:srgbClr val="002060"/>
                </a:solidFill>
              </a:rPr>
              <a:t>President</a:t>
            </a:r>
          </a:p>
          <a:p>
            <a:r>
              <a:rPr lang="en-US" sz="2600" dirty="0" smtClean="0">
                <a:solidFill>
                  <a:srgbClr val="002060"/>
                </a:solidFill>
              </a:rPr>
              <a:t>Machinery &amp; Engineering Industries Federation</a:t>
            </a:r>
          </a:p>
          <a:p>
            <a:r>
              <a:rPr lang="en-US" sz="2600" dirty="0" smtClean="0">
                <a:solidFill>
                  <a:srgbClr val="002060"/>
                </a:solidFill>
              </a:rPr>
              <a:t>(MEIF)</a:t>
            </a:r>
            <a:endParaRPr lang="en-US" sz="2600" dirty="0">
              <a:solidFill>
                <a:srgbClr val="002060"/>
              </a:solidFill>
            </a:endParaRPr>
          </a:p>
        </p:txBody>
      </p:sp>
    </p:spTree>
    <p:extLst>
      <p:ext uri="{BB962C8B-B14F-4D97-AF65-F5344CB8AC3E}">
        <p14:creationId xmlns:p14="http://schemas.microsoft.com/office/powerpoint/2010/main" val="192575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62669" y="202689"/>
            <a:ext cx="8229600" cy="810305"/>
          </a:xfrm>
        </p:spPr>
        <p:txBody>
          <a:bodyPr>
            <a:normAutofit/>
          </a:bodyPr>
          <a:lstStyle/>
          <a:p>
            <a:r>
              <a:rPr lang="en-US" sz="2800" b="1" dirty="0" smtClean="0">
                <a:ea typeface="Adobe Myungjo Std M" pitchFamily="18" charset="-128"/>
                <a:cs typeface="Arial" pitchFamily="34" charset="0"/>
              </a:rPr>
              <a:t>Malaysia M&amp;E Exports and Imports</a:t>
            </a:r>
            <a:endParaRPr lang="en-US" sz="28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2" y="1796778"/>
            <a:ext cx="5873158" cy="376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77062380"/>
              </p:ext>
            </p:extLst>
          </p:nvPr>
        </p:nvGraphicFramePr>
        <p:xfrm>
          <a:off x="3894619" y="2349584"/>
          <a:ext cx="3297750" cy="748458"/>
        </p:xfrm>
        <a:graphic>
          <a:graphicData uri="http://schemas.openxmlformats.org/drawingml/2006/table">
            <a:tbl>
              <a:tblPr firstRow="1" bandRow="1">
                <a:tableStyleId>{638B1855-1B75-4FBE-930C-398BA8C253C6}</a:tableStyleId>
              </a:tblPr>
              <a:tblGrid>
                <a:gridCol w="659550"/>
                <a:gridCol w="659550"/>
                <a:gridCol w="659550"/>
                <a:gridCol w="659550"/>
                <a:gridCol w="659550"/>
              </a:tblGrid>
              <a:tr h="374229">
                <a:tc>
                  <a:txBody>
                    <a:bodyPr/>
                    <a:lstStyle/>
                    <a:p>
                      <a:pPr algn="ctr">
                        <a:lnSpc>
                          <a:spcPct val="115000"/>
                        </a:lnSpc>
                        <a:spcAft>
                          <a:spcPts val="0"/>
                        </a:spcAft>
                      </a:pPr>
                      <a:r>
                        <a:rPr lang="en-US" sz="1200" dirty="0">
                          <a:solidFill>
                            <a:schemeClr val="bg1"/>
                          </a:solidFill>
                          <a:effectLst/>
                          <a:latin typeface="+mn-lt"/>
                        </a:rPr>
                        <a:t>15.5</a:t>
                      </a:r>
                    </a:p>
                  </a:txBody>
                  <a:tcPr marL="68580" marR="68580" marT="0" marB="0" anchor="ctr">
                    <a:solidFill>
                      <a:schemeClr val="tx1">
                        <a:lumMod val="50000"/>
                        <a:lumOff val="50000"/>
                      </a:schemeClr>
                    </a:solidFill>
                  </a:tcPr>
                </a:tc>
                <a:tc>
                  <a:txBody>
                    <a:bodyPr/>
                    <a:lstStyle/>
                    <a:p>
                      <a:pPr algn="ctr">
                        <a:lnSpc>
                          <a:spcPct val="115000"/>
                        </a:lnSpc>
                        <a:spcBef>
                          <a:spcPts val="0"/>
                        </a:spcBef>
                        <a:spcAft>
                          <a:spcPts val="0"/>
                        </a:spcAft>
                      </a:pPr>
                      <a:r>
                        <a:rPr lang="en-US" sz="1200" dirty="0">
                          <a:solidFill>
                            <a:schemeClr val="bg1"/>
                          </a:solidFill>
                          <a:effectLst/>
                          <a:latin typeface="+mn-lt"/>
                        </a:rPr>
                        <a:t>16.3</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kern="1200" dirty="0">
                          <a:solidFill>
                            <a:schemeClr val="lt1"/>
                          </a:solidFill>
                          <a:effectLst/>
                          <a:latin typeface="+mn-lt"/>
                          <a:ea typeface="Calibri"/>
                          <a:cs typeface="Times New Roman"/>
                        </a:rPr>
                        <a:t>16.3</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dirty="0">
                          <a:solidFill>
                            <a:schemeClr val="bg1"/>
                          </a:solidFill>
                          <a:effectLst/>
                          <a:latin typeface="+mn-lt"/>
                        </a:rPr>
                        <a:t>17.2</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dirty="0">
                          <a:solidFill>
                            <a:schemeClr val="bg1"/>
                          </a:solidFill>
                          <a:effectLst/>
                          <a:latin typeface="+mn-lt"/>
                        </a:rPr>
                        <a:t>17.3</a:t>
                      </a:r>
                    </a:p>
                  </a:txBody>
                  <a:tcPr marL="68580" marR="68580" marT="0" marB="0" anchor="ctr">
                    <a:solidFill>
                      <a:schemeClr val="tx1">
                        <a:lumMod val="50000"/>
                        <a:lumOff val="50000"/>
                      </a:schemeClr>
                    </a:solidFill>
                  </a:tcPr>
                </a:tc>
              </a:tr>
              <a:tr h="374229">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8.6</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9.8</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10.7</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14.5</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15.2</a:t>
                      </a: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91675026"/>
              </p:ext>
            </p:extLst>
          </p:nvPr>
        </p:nvGraphicFramePr>
        <p:xfrm>
          <a:off x="3894620" y="3161506"/>
          <a:ext cx="3297750" cy="720320"/>
        </p:xfrm>
        <a:graphic>
          <a:graphicData uri="http://schemas.openxmlformats.org/drawingml/2006/table">
            <a:tbl>
              <a:tblPr firstRow="1" bandRow="1">
                <a:tableStyleId>{638B1855-1B75-4FBE-930C-398BA8C253C6}</a:tableStyleId>
              </a:tblPr>
              <a:tblGrid>
                <a:gridCol w="659550"/>
                <a:gridCol w="659550"/>
                <a:gridCol w="659550"/>
                <a:gridCol w="558334"/>
                <a:gridCol w="760766"/>
              </a:tblGrid>
              <a:tr h="354815">
                <a:tc>
                  <a:txBody>
                    <a:bodyPr/>
                    <a:lstStyle/>
                    <a:p>
                      <a:pPr algn="ctr">
                        <a:lnSpc>
                          <a:spcPct val="115000"/>
                        </a:lnSpc>
                        <a:spcAft>
                          <a:spcPts val="0"/>
                        </a:spcAft>
                      </a:pPr>
                      <a:r>
                        <a:rPr lang="en-US" sz="1200" b="1" dirty="0">
                          <a:effectLst/>
                          <a:latin typeface="+mn-lt"/>
                        </a:rPr>
                        <a:t>21.9</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effectLst/>
                          <a:latin typeface="+mn-lt"/>
                        </a:rPr>
                        <a:t>23.1</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solidFill>
                            <a:schemeClr val="bg1"/>
                          </a:solidFill>
                          <a:effectLst/>
                          <a:latin typeface="+mn-lt"/>
                        </a:rPr>
                        <a:t>23.1</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solidFill>
                            <a:schemeClr val="bg1"/>
                          </a:solidFill>
                          <a:effectLst/>
                          <a:latin typeface="+mn-lt"/>
                        </a:rPr>
                        <a:t>26.7</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200" b="1" dirty="0">
                          <a:effectLst/>
                          <a:latin typeface="+mn-lt"/>
                        </a:rPr>
                        <a:t>29.9</a:t>
                      </a:r>
                    </a:p>
                  </a:txBody>
                  <a:tcPr marL="68580" marR="68580" marT="0" marB="0" anchor="ctr">
                    <a:solidFill>
                      <a:schemeClr val="tx1">
                        <a:lumMod val="50000"/>
                        <a:lumOff val="50000"/>
                      </a:schemeClr>
                    </a:solidFill>
                  </a:tcPr>
                </a:tc>
              </a:tr>
              <a:tr h="365505">
                <a:tc>
                  <a:txBody>
                    <a:bodyPr/>
                    <a:lstStyle/>
                    <a:p>
                      <a:pPr marL="0" marR="0" algn="ctr">
                        <a:lnSpc>
                          <a:spcPct val="115000"/>
                        </a:lnSpc>
                        <a:spcBef>
                          <a:spcPts val="0"/>
                        </a:spcBef>
                        <a:spcAft>
                          <a:spcPts val="0"/>
                        </a:spcAft>
                      </a:pPr>
                      <a:r>
                        <a:rPr lang="en-US" sz="1200" b="1" dirty="0">
                          <a:effectLst/>
                          <a:latin typeface="+mn-lt"/>
                          <a:ea typeface="Calibri"/>
                          <a:cs typeface="Times New Roman"/>
                        </a:rPr>
                        <a:t>13.2</a:t>
                      </a:r>
                    </a:p>
                  </a:txBody>
                  <a:tcPr marL="68580" marR="68580" marT="0" marB="0" anchor="ctr"/>
                </a:tc>
                <a:tc>
                  <a:txBody>
                    <a:bodyPr/>
                    <a:lstStyle/>
                    <a:p>
                      <a:pPr marL="0" marR="0" algn="ctr">
                        <a:lnSpc>
                          <a:spcPct val="115000"/>
                        </a:lnSpc>
                        <a:spcBef>
                          <a:spcPts val="0"/>
                        </a:spcBef>
                        <a:spcAft>
                          <a:spcPts val="0"/>
                        </a:spcAft>
                      </a:pPr>
                      <a:r>
                        <a:rPr lang="en-US" sz="1200" b="1" dirty="0">
                          <a:effectLst/>
                          <a:latin typeface="+mn-lt"/>
                          <a:ea typeface="Calibri"/>
                          <a:cs typeface="Times New Roman"/>
                        </a:rPr>
                        <a:t>14.2</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15.3</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17.6</a:t>
                      </a:r>
                    </a:p>
                  </a:txBody>
                  <a:tcPr marL="68580" marR="68580" marT="0" marB="0" anchor="ctr"/>
                </a:tc>
                <a:tc>
                  <a:txBody>
                    <a:bodyPr/>
                    <a:lstStyle/>
                    <a:p>
                      <a:pPr marL="0" marR="0" algn="ctr">
                        <a:lnSpc>
                          <a:spcPct val="115000"/>
                        </a:lnSpc>
                        <a:spcBef>
                          <a:spcPts val="0"/>
                        </a:spcBef>
                        <a:spcAft>
                          <a:spcPts val="0"/>
                        </a:spcAft>
                      </a:pPr>
                      <a:r>
                        <a:rPr lang="en-US" sz="1200" b="1" dirty="0">
                          <a:effectLst/>
                          <a:latin typeface="+mn-lt"/>
                          <a:ea typeface="Calibri"/>
                          <a:cs typeface="Times New Roman"/>
                        </a:rPr>
                        <a:t>18.4</a:t>
                      </a: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52234205"/>
              </p:ext>
            </p:extLst>
          </p:nvPr>
        </p:nvGraphicFramePr>
        <p:xfrm>
          <a:off x="3894620" y="3945290"/>
          <a:ext cx="3297750" cy="720320"/>
        </p:xfrm>
        <a:graphic>
          <a:graphicData uri="http://schemas.openxmlformats.org/drawingml/2006/table">
            <a:tbl>
              <a:tblPr firstRow="1" bandRow="1">
                <a:tableStyleId>{638B1855-1B75-4FBE-930C-398BA8C253C6}</a:tableStyleId>
              </a:tblPr>
              <a:tblGrid>
                <a:gridCol w="659550"/>
                <a:gridCol w="659550"/>
                <a:gridCol w="659550"/>
                <a:gridCol w="659550"/>
                <a:gridCol w="659550"/>
              </a:tblGrid>
              <a:tr h="360160">
                <a:tc>
                  <a:txBody>
                    <a:bodyPr/>
                    <a:lstStyle/>
                    <a:p>
                      <a:pPr algn="ctr">
                        <a:lnSpc>
                          <a:spcPct val="115000"/>
                        </a:lnSpc>
                        <a:spcAft>
                          <a:spcPts val="0"/>
                        </a:spcAft>
                      </a:pPr>
                      <a:r>
                        <a:rPr lang="en-US" sz="1100" b="1" dirty="0">
                          <a:effectLst/>
                          <a:latin typeface=" Arial"/>
                        </a:rPr>
                        <a:t>10.7</a:t>
                      </a:r>
                    </a:p>
                  </a:txBody>
                  <a:tcPr marL="68580" marR="68580" marT="0" marB="0" anchor="ctr">
                    <a:solidFill>
                      <a:schemeClr val="tx1">
                        <a:lumMod val="50000"/>
                        <a:lumOff val="50000"/>
                      </a:schemeClr>
                    </a:solidFill>
                  </a:tcPr>
                </a:tc>
                <a:tc>
                  <a:txBody>
                    <a:bodyPr/>
                    <a:lstStyle/>
                    <a:p>
                      <a:pPr algn="ctr">
                        <a:lnSpc>
                          <a:spcPct val="115000"/>
                        </a:lnSpc>
                        <a:spcBef>
                          <a:spcPts val="0"/>
                        </a:spcBef>
                        <a:spcAft>
                          <a:spcPts val="0"/>
                        </a:spcAft>
                      </a:pPr>
                      <a:r>
                        <a:rPr lang="en-US" sz="1100" b="1" dirty="0">
                          <a:effectLst/>
                          <a:latin typeface=" Arial"/>
                        </a:rPr>
                        <a:t>10.9</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 Arial"/>
                        </a:rPr>
                        <a:t>11.0</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 Arial"/>
                        </a:rPr>
                        <a:t>11.7</a:t>
                      </a: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 Arial"/>
                        </a:rPr>
                        <a:t>14.3</a:t>
                      </a:r>
                    </a:p>
                  </a:txBody>
                  <a:tcPr marL="68580" marR="68580" marT="0" marB="0" anchor="ctr">
                    <a:solidFill>
                      <a:schemeClr val="tx1">
                        <a:lumMod val="50000"/>
                        <a:lumOff val="50000"/>
                      </a:schemeClr>
                    </a:solidFill>
                  </a:tcPr>
                </a:tc>
              </a:tr>
              <a:tr h="360160">
                <a:tc>
                  <a:txBody>
                    <a:bodyPr/>
                    <a:lstStyle/>
                    <a:p>
                      <a:pPr marL="0" marR="0" algn="ctr">
                        <a:lnSpc>
                          <a:spcPct val="115000"/>
                        </a:lnSpc>
                        <a:spcBef>
                          <a:spcPts val="0"/>
                        </a:spcBef>
                        <a:spcAft>
                          <a:spcPts val="0"/>
                        </a:spcAft>
                      </a:pPr>
                      <a:r>
                        <a:rPr lang="en-US" sz="1100" b="1">
                          <a:effectLst/>
                          <a:latin typeface=" Arial"/>
                        </a:rPr>
                        <a:t>2.2</a:t>
                      </a:r>
                      <a:endParaRPr lang="en-US" sz="1100" b="1">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2.0</a:t>
                      </a:r>
                      <a:endParaRPr lang="en-US" sz="1100" b="1" dirty="0">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2.3</a:t>
                      </a:r>
                      <a:endParaRPr lang="en-US" sz="1100" b="1" dirty="0">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2.6</a:t>
                      </a:r>
                      <a:endParaRPr lang="en-US" sz="1100" b="1" dirty="0">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effectLst/>
                          <a:latin typeface=" Arial"/>
                        </a:rPr>
                        <a:t>2.6</a:t>
                      </a:r>
                      <a:endParaRPr lang="en-US" sz="1100" b="1" dirty="0">
                        <a:effectLst/>
                        <a:latin typeface=" Arial"/>
                        <a:ea typeface="Calibri"/>
                        <a:cs typeface="Times New Roman"/>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73318505"/>
              </p:ext>
            </p:extLst>
          </p:nvPr>
        </p:nvGraphicFramePr>
        <p:xfrm>
          <a:off x="3894615" y="4703223"/>
          <a:ext cx="3297755" cy="1544278"/>
        </p:xfrm>
        <a:graphic>
          <a:graphicData uri="http://schemas.openxmlformats.org/drawingml/2006/table">
            <a:tbl>
              <a:tblPr firstRow="1" bandRow="1">
                <a:tableStyleId>{638B1855-1B75-4FBE-930C-398BA8C253C6}</a:tableStyleId>
              </a:tblPr>
              <a:tblGrid>
                <a:gridCol w="659551"/>
                <a:gridCol w="659551"/>
                <a:gridCol w="659551"/>
                <a:gridCol w="659551"/>
                <a:gridCol w="659551"/>
              </a:tblGrid>
              <a:tr h="455631">
                <a:tc>
                  <a:txBody>
                    <a:bodyPr/>
                    <a:lstStyle/>
                    <a:p>
                      <a:pPr algn="ctr">
                        <a:lnSpc>
                          <a:spcPct val="115000"/>
                        </a:lnSpc>
                        <a:spcAft>
                          <a:spcPts val="0"/>
                        </a:spcAft>
                      </a:pPr>
                      <a:r>
                        <a:rPr lang="en-US" sz="1100" b="1" dirty="0">
                          <a:effectLst/>
                          <a:latin typeface="Arial"/>
                        </a:rPr>
                        <a:t>4.8</a:t>
                      </a:r>
                      <a:endParaRPr lang="en-US" sz="1100" b="1" dirty="0">
                        <a:effectLst/>
                        <a:latin typeface="Calibri"/>
                      </a:endParaRPr>
                    </a:p>
                  </a:txBody>
                  <a:tcPr marL="68580" marR="68580" marT="0" marB="0" anchor="ctr">
                    <a:solidFill>
                      <a:schemeClr val="tx1">
                        <a:lumMod val="50000"/>
                        <a:lumOff val="50000"/>
                      </a:schemeClr>
                    </a:solidFill>
                  </a:tcPr>
                </a:tc>
                <a:tc>
                  <a:txBody>
                    <a:bodyPr/>
                    <a:lstStyle/>
                    <a:p>
                      <a:pPr algn="ctr">
                        <a:lnSpc>
                          <a:spcPct val="115000"/>
                        </a:lnSpc>
                        <a:spcBef>
                          <a:spcPts val="0"/>
                        </a:spcBef>
                        <a:spcAft>
                          <a:spcPts val="0"/>
                        </a:spcAft>
                      </a:pPr>
                      <a:r>
                        <a:rPr lang="en-US" sz="1100" b="1" dirty="0">
                          <a:effectLst/>
                          <a:latin typeface="Arial"/>
                        </a:rPr>
                        <a:t>4.2</a:t>
                      </a:r>
                      <a:endParaRPr lang="en-US" sz="1100" b="1" dirty="0">
                        <a:effectLst/>
                        <a:latin typeface="Calibri"/>
                      </a:endParaRPr>
                    </a:p>
                  </a:txBody>
                  <a:tcPr marL="68580" marR="68580" marT="0" marB="0" anchor="ctr">
                    <a:solidFill>
                      <a:schemeClr val="tx1">
                        <a:lumMod val="50000"/>
                        <a:lumOff val="50000"/>
                      </a:schemeClr>
                    </a:solidFill>
                  </a:tcPr>
                </a:tc>
                <a:tc>
                  <a:txBody>
                    <a:bodyPr/>
                    <a:lstStyle/>
                    <a:p>
                      <a:pPr marL="0" marR="0" algn="ctr" defTabSz="457200" rtl="0" eaLnBrk="1" latinLnBrk="0" hangingPunct="1">
                        <a:lnSpc>
                          <a:spcPct val="115000"/>
                        </a:lnSpc>
                        <a:spcBef>
                          <a:spcPts val="0"/>
                        </a:spcBef>
                        <a:spcAft>
                          <a:spcPts val="0"/>
                        </a:spcAft>
                      </a:pPr>
                      <a:r>
                        <a:rPr lang="en-US" sz="1100" b="0" dirty="0">
                          <a:solidFill>
                            <a:schemeClr val="bg1"/>
                          </a:solidFill>
                          <a:effectLst/>
                          <a:latin typeface="Arial"/>
                        </a:rPr>
                        <a:t>4.2</a:t>
                      </a:r>
                      <a:endParaRPr lang="en-US" sz="1100" b="1" kern="1200" dirty="0">
                        <a:solidFill>
                          <a:schemeClr val="lt1"/>
                        </a:solidFill>
                        <a:effectLst/>
                        <a:latin typeface="Calibri"/>
                        <a:ea typeface="Calibri"/>
                        <a:cs typeface="Times New Roman"/>
                      </a:endParaRP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solidFill>
                            <a:schemeClr val="bg1"/>
                          </a:solidFill>
                          <a:effectLst/>
                          <a:latin typeface="Arial"/>
                        </a:rPr>
                        <a:t>3.9</a:t>
                      </a:r>
                      <a:endParaRPr lang="en-US" sz="1100" b="1" dirty="0">
                        <a:solidFill>
                          <a:schemeClr val="bg1"/>
                        </a:solidFill>
                        <a:effectLst/>
                        <a:latin typeface="Calibri"/>
                      </a:endParaRPr>
                    </a:p>
                  </a:txBody>
                  <a:tcPr marL="68580" marR="68580" marT="0" marB="0" anchor="ctr">
                    <a:solidFill>
                      <a:schemeClr val="tx1">
                        <a:lumMod val="50000"/>
                        <a:lumOff val="50000"/>
                      </a:schemeClr>
                    </a:solidFill>
                  </a:tcPr>
                </a:tc>
                <a:tc>
                  <a:txBody>
                    <a:bodyPr/>
                    <a:lstStyle/>
                    <a:p>
                      <a:pPr algn="ctr">
                        <a:lnSpc>
                          <a:spcPct val="115000"/>
                        </a:lnSpc>
                        <a:spcAft>
                          <a:spcPts val="0"/>
                        </a:spcAft>
                      </a:pPr>
                      <a:r>
                        <a:rPr lang="en-US" sz="1100" b="1" dirty="0">
                          <a:effectLst/>
                          <a:latin typeface="Arial"/>
                        </a:rPr>
                        <a:t>3.6</a:t>
                      </a:r>
                      <a:endParaRPr lang="en-US" sz="1100" b="1" dirty="0">
                        <a:effectLst/>
                        <a:latin typeface="Calibri"/>
                      </a:endParaRPr>
                    </a:p>
                  </a:txBody>
                  <a:tcPr marL="68580" marR="68580" marT="0" marB="0" anchor="ctr">
                    <a:solidFill>
                      <a:schemeClr val="tx1">
                        <a:lumMod val="50000"/>
                        <a:lumOff val="50000"/>
                      </a:schemeClr>
                    </a:solidFill>
                  </a:tcPr>
                </a:tc>
              </a:tr>
              <a:tr h="395785">
                <a:tc>
                  <a:txBody>
                    <a:bodyPr/>
                    <a:lstStyle/>
                    <a:p>
                      <a:pPr marL="0" marR="0" algn="ctr" defTabSz="457200" rtl="0" eaLnBrk="1" latinLnBrk="0" hangingPunct="1">
                        <a:lnSpc>
                          <a:spcPct val="115000"/>
                        </a:lnSpc>
                        <a:spcBef>
                          <a:spcPts val="0"/>
                        </a:spcBef>
                        <a:spcAft>
                          <a:spcPts val="0"/>
                        </a:spcAft>
                      </a:pPr>
                      <a:r>
                        <a:rPr lang="en-US" sz="1100" b="1" dirty="0">
                          <a:effectLst/>
                          <a:latin typeface="Arial"/>
                          <a:ea typeface="Calibri"/>
                          <a:cs typeface="Times New Roman"/>
                        </a:rPr>
                        <a:t>1.2</a:t>
                      </a:r>
                      <a:endParaRPr lang="en-US" sz="1100" b="1" kern="1200" dirty="0">
                        <a:solidFill>
                          <a:schemeClr val="bg1"/>
                        </a:solidFill>
                        <a:effectLst/>
                        <a:latin typeface="Arial"/>
                        <a:ea typeface="+mn-ea"/>
                        <a:cs typeface="+mn-cs"/>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effectLst/>
                          <a:latin typeface="Arial"/>
                          <a:ea typeface="Calibri"/>
                          <a:cs typeface="Times New Roman"/>
                        </a:rPr>
                        <a:t>1.3</a:t>
                      </a:r>
                      <a:endParaRPr lang="en-US" sz="1100" b="1" dirty="0">
                        <a:effectLst/>
                        <a:latin typeface="Calibri"/>
                        <a:ea typeface="Calibri"/>
                        <a:cs typeface="Times New Roman"/>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a:ea typeface="Calibri"/>
                          <a:cs typeface="Times New Roman"/>
                        </a:rPr>
                        <a:t>1.7</a:t>
                      </a:r>
                      <a:endParaRPr lang="en-US" sz="1100" b="1" dirty="0">
                        <a:solidFill>
                          <a:schemeClr val="bg1"/>
                        </a:solidFill>
                        <a:effectLst/>
                        <a:latin typeface="Calibri"/>
                        <a:ea typeface="Calibri"/>
                        <a:cs typeface="Times New Roman"/>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solidFill>
                            <a:schemeClr val="bg1"/>
                          </a:solidFill>
                          <a:effectLst/>
                          <a:latin typeface="Arial"/>
                          <a:ea typeface="Calibri"/>
                          <a:cs typeface="Times New Roman"/>
                        </a:rPr>
                        <a:t>1.6</a:t>
                      </a:r>
                      <a:endParaRPr lang="en-US" sz="1100" b="1" dirty="0">
                        <a:solidFill>
                          <a:schemeClr val="bg1"/>
                        </a:solidFill>
                        <a:effectLst/>
                        <a:latin typeface="Calibri"/>
                        <a:ea typeface="Calibri"/>
                        <a:cs typeface="Times New Roman"/>
                      </a:endParaRPr>
                    </a:p>
                  </a:txBody>
                  <a:tcPr marL="68580" marR="68580" marT="0" marB="0" anchor="ctr">
                    <a:solidFill>
                      <a:schemeClr val="accent6">
                        <a:alpha val="20000"/>
                      </a:schemeClr>
                    </a:solidFill>
                  </a:tcPr>
                </a:tc>
                <a:tc>
                  <a:txBody>
                    <a:bodyPr/>
                    <a:lstStyle/>
                    <a:p>
                      <a:pPr marL="0" marR="0" algn="ctr">
                        <a:lnSpc>
                          <a:spcPct val="115000"/>
                        </a:lnSpc>
                        <a:spcBef>
                          <a:spcPts val="0"/>
                        </a:spcBef>
                        <a:spcAft>
                          <a:spcPts val="0"/>
                        </a:spcAft>
                      </a:pPr>
                      <a:r>
                        <a:rPr lang="en-US" sz="1100" b="1" dirty="0">
                          <a:effectLst/>
                          <a:latin typeface="Arial"/>
                          <a:ea typeface="Calibri"/>
                          <a:cs typeface="Times New Roman"/>
                        </a:rPr>
                        <a:t>1.5</a:t>
                      </a:r>
                      <a:endParaRPr lang="en-US" sz="1100" b="1" dirty="0">
                        <a:effectLst/>
                        <a:latin typeface="Calibri"/>
                        <a:ea typeface="Calibri"/>
                        <a:cs typeface="Times New Roman"/>
                      </a:endParaRPr>
                    </a:p>
                  </a:txBody>
                  <a:tcPr marL="68580" marR="68580" marT="0" marB="0" anchor="ctr">
                    <a:solidFill>
                      <a:schemeClr val="accent6">
                        <a:alpha val="20000"/>
                      </a:schemeClr>
                    </a:solidFill>
                  </a:tcPr>
                </a:tc>
              </a:tr>
              <a:tr h="346431">
                <a:tc>
                  <a:txBody>
                    <a:bodyPr/>
                    <a:lstStyle/>
                    <a:p>
                      <a:pPr marL="0" marR="0" algn="ctr" defTabSz="457200" rtl="0" eaLnBrk="1" latinLnBrk="0" hangingPunct="1">
                        <a:lnSpc>
                          <a:spcPct val="115000"/>
                        </a:lnSpc>
                        <a:spcBef>
                          <a:spcPts val="0"/>
                        </a:spcBef>
                        <a:spcAft>
                          <a:spcPts val="0"/>
                        </a:spcAft>
                      </a:pPr>
                      <a:r>
                        <a:rPr lang="en-US" sz="1400" b="1" kern="1200" dirty="0" smtClean="0">
                          <a:solidFill>
                            <a:schemeClr val="tx1"/>
                          </a:solidFill>
                          <a:effectLst/>
                          <a:latin typeface=" Arial"/>
                          <a:ea typeface="+mn-ea"/>
                          <a:cs typeface="+mn-cs"/>
                        </a:rPr>
                        <a:t>52.9</a:t>
                      </a:r>
                      <a:endParaRPr lang="en-US" sz="1400" b="1" kern="1200" dirty="0">
                        <a:solidFill>
                          <a:schemeClr val="tx1"/>
                        </a:solidFill>
                        <a:effectLst/>
                        <a:latin typeface=" Arial"/>
                        <a:ea typeface="+mn-ea"/>
                        <a:cs typeface="+mn-cs"/>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54.5</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54.6</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59.5</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65.1</a:t>
                      </a:r>
                      <a:endParaRPr lang="en-US" sz="1400" b="1" dirty="0">
                        <a:solidFill>
                          <a:schemeClr val="tx1"/>
                        </a:solidFill>
                        <a:effectLst/>
                        <a:latin typeface=" Arial"/>
                        <a:ea typeface="Calibri"/>
                        <a:cs typeface="Times New Roman"/>
                      </a:endParaRPr>
                    </a:p>
                  </a:txBody>
                  <a:tcPr marL="68580" marR="68580" marT="0" marB="0" anchor="ctr">
                    <a:solidFill>
                      <a:schemeClr val="tx1">
                        <a:lumMod val="50000"/>
                        <a:lumOff val="50000"/>
                      </a:schemeClr>
                    </a:solidFill>
                  </a:tcPr>
                </a:tc>
              </a:tr>
              <a:tr h="346431">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25.2</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27.3</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30.0</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36.3</a:t>
                      </a:r>
                      <a:endParaRPr lang="en-US" sz="1400" b="1" dirty="0">
                        <a:solidFill>
                          <a:schemeClr val="tx1"/>
                        </a:solidFill>
                        <a:effectLst/>
                        <a:latin typeface=" Arial"/>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chemeClr val="tx1"/>
                          </a:solidFill>
                          <a:effectLst/>
                          <a:latin typeface=" Arial"/>
                          <a:ea typeface="Calibri"/>
                          <a:cs typeface="Times New Roman"/>
                        </a:rPr>
                        <a:t>37.7</a:t>
                      </a:r>
                      <a:endParaRPr lang="en-US" sz="1400" b="1" dirty="0">
                        <a:solidFill>
                          <a:schemeClr val="tx1"/>
                        </a:solidFill>
                        <a:effectLst/>
                        <a:latin typeface=" Arial"/>
                        <a:ea typeface="Calibri"/>
                        <a:cs typeface="Times New Roman"/>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4378397"/>
              </p:ext>
            </p:extLst>
          </p:nvPr>
        </p:nvGraphicFramePr>
        <p:xfrm>
          <a:off x="1562669" y="6141351"/>
          <a:ext cx="838200" cy="456261"/>
        </p:xfrm>
        <a:graphic>
          <a:graphicData uri="http://schemas.openxmlformats.org/drawingml/2006/table">
            <a:tbl>
              <a:tblPr firstRow="1" bandRow="1">
                <a:tableStyleId>{638B1855-1B75-4FBE-930C-398BA8C253C6}</a:tableStyleId>
              </a:tblPr>
              <a:tblGrid>
                <a:gridCol w="838200"/>
              </a:tblGrid>
              <a:tr h="245949">
                <a:tc>
                  <a:txBody>
                    <a:bodyPr/>
                    <a:lstStyle/>
                    <a:p>
                      <a:pPr algn="ctr">
                        <a:lnSpc>
                          <a:spcPct val="115000"/>
                        </a:lnSpc>
                        <a:spcBef>
                          <a:spcPts val="0"/>
                        </a:spcBef>
                        <a:spcAft>
                          <a:spcPts val="0"/>
                        </a:spcAft>
                      </a:pPr>
                      <a:r>
                        <a:rPr lang="en-US" sz="1100" b="1" dirty="0" smtClean="0">
                          <a:solidFill>
                            <a:schemeClr val="bg1"/>
                          </a:solidFill>
                          <a:effectLst/>
                          <a:latin typeface="Arial"/>
                        </a:rPr>
                        <a:t>Import</a:t>
                      </a:r>
                      <a:endParaRPr lang="en-US" sz="1100" b="1" dirty="0">
                        <a:solidFill>
                          <a:schemeClr val="bg1"/>
                        </a:solidFill>
                        <a:effectLst/>
                        <a:latin typeface="Calibri"/>
                      </a:endParaRPr>
                    </a:p>
                  </a:txBody>
                  <a:tcPr marL="68580" marR="68580" marT="0" marB="0" anchor="ctr">
                    <a:solidFill>
                      <a:schemeClr val="tx1">
                        <a:lumMod val="50000"/>
                        <a:lumOff val="50000"/>
                      </a:schemeClr>
                    </a:solidFill>
                  </a:tcPr>
                </a:tc>
              </a:tr>
              <a:tr h="152787">
                <a:tc>
                  <a:txBody>
                    <a:bodyPr/>
                    <a:lstStyle/>
                    <a:p>
                      <a:pPr marL="0" marR="0" algn="ctr">
                        <a:lnSpc>
                          <a:spcPct val="115000"/>
                        </a:lnSpc>
                        <a:spcBef>
                          <a:spcPts val="0"/>
                        </a:spcBef>
                        <a:spcAft>
                          <a:spcPts val="0"/>
                        </a:spcAft>
                      </a:pPr>
                      <a:r>
                        <a:rPr lang="en-US" sz="1200" b="1" dirty="0" smtClean="0">
                          <a:solidFill>
                            <a:schemeClr val="bg1"/>
                          </a:solidFill>
                          <a:effectLst/>
                          <a:latin typeface="Arial"/>
                          <a:ea typeface="Calibri"/>
                          <a:cs typeface="Times New Roman"/>
                        </a:rPr>
                        <a:t>Export</a:t>
                      </a:r>
                      <a:endParaRPr lang="en-US" sz="1100" b="1" dirty="0">
                        <a:solidFill>
                          <a:schemeClr val="bg1"/>
                        </a:solidFill>
                        <a:effectLst/>
                        <a:latin typeface="Calibri"/>
                        <a:ea typeface="Calibri"/>
                        <a:cs typeface="Times New Roman"/>
                      </a:endParaRPr>
                    </a:p>
                  </a:txBody>
                  <a:tcPr marL="68580" marR="68580" marT="0" marB="0" anchor="ctr"/>
                </a:tc>
              </a:tr>
            </a:tbl>
          </a:graphicData>
        </a:graphic>
      </p:graphicFrame>
      <p:sp>
        <p:nvSpPr>
          <p:cNvPr id="11" name="TextBox 10"/>
          <p:cNvSpPr txBox="1"/>
          <p:nvPr/>
        </p:nvSpPr>
        <p:spPr>
          <a:xfrm>
            <a:off x="5943600" y="6559748"/>
            <a:ext cx="3200400" cy="307777"/>
          </a:xfrm>
          <a:prstGeom prst="rect">
            <a:avLst/>
          </a:prstGeom>
          <a:noFill/>
        </p:spPr>
        <p:txBody>
          <a:bodyPr wrap="square" rtlCol="0">
            <a:spAutoFit/>
          </a:bodyPr>
          <a:lstStyle/>
          <a:p>
            <a:r>
              <a:rPr lang="en-US" sz="1400" dirty="0">
                <a:solidFill>
                  <a:prstClr val="black"/>
                </a:solidFill>
              </a:rPr>
              <a:t>Source : HIS, Roland Berger, MIDA, MITI</a:t>
            </a:r>
          </a:p>
        </p:txBody>
      </p:sp>
      <p:sp>
        <p:nvSpPr>
          <p:cNvPr id="7" name="TextBox 6"/>
          <p:cNvSpPr txBox="1"/>
          <p:nvPr/>
        </p:nvSpPr>
        <p:spPr>
          <a:xfrm>
            <a:off x="2479910" y="5708088"/>
            <a:ext cx="914400" cy="369332"/>
          </a:xfrm>
          <a:prstGeom prst="rect">
            <a:avLst/>
          </a:prstGeom>
          <a:noFill/>
        </p:spPr>
        <p:txBody>
          <a:bodyPr wrap="square" rtlCol="0">
            <a:spAutoFit/>
          </a:bodyPr>
          <a:lstStyle/>
          <a:p>
            <a:r>
              <a:rPr lang="en-US" b="1" dirty="0" smtClean="0"/>
              <a:t>TOTAL</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10</a:t>
            </a:fld>
            <a:endParaRPr lang="en-US"/>
          </a:p>
        </p:txBody>
      </p:sp>
    </p:spTree>
    <p:extLst>
      <p:ext uri="{BB962C8B-B14F-4D97-AF65-F5344CB8AC3E}">
        <p14:creationId xmlns:p14="http://schemas.microsoft.com/office/powerpoint/2010/main" val="41452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541535" y="6322137"/>
            <a:ext cx="2133600" cy="365125"/>
          </a:xfrm>
        </p:spPr>
        <p:txBody>
          <a:bodyPr/>
          <a:lstStyle/>
          <a:p>
            <a:pPr>
              <a:defRPr/>
            </a:pPr>
            <a:fld id="{F261F358-F6F9-47E9-9F25-949B1CAAFF6C}" type="slidenum">
              <a:rPr lang="en-MY">
                <a:solidFill>
                  <a:prstClr val="black">
                    <a:tint val="75000"/>
                  </a:prstClr>
                </a:solidFill>
              </a:rPr>
              <a:pPr>
                <a:defRPr/>
              </a:pPr>
              <a:t>11</a:t>
            </a:fld>
            <a:endParaRPr lang="en-MY" dirty="0">
              <a:solidFill>
                <a:prstClr val="black">
                  <a:tint val="75000"/>
                </a:prstClr>
              </a:solidFill>
            </a:endParaRPr>
          </a:p>
        </p:txBody>
      </p:sp>
      <p:sp>
        <p:nvSpPr>
          <p:cNvPr id="9" name="TextBox 8"/>
          <p:cNvSpPr txBox="1"/>
          <p:nvPr/>
        </p:nvSpPr>
        <p:spPr>
          <a:xfrm>
            <a:off x="3075929" y="364095"/>
            <a:ext cx="3589280" cy="523220"/>
          </a:xfrm>
          <a:prstGeom prst="rect">
            <a:avLst/>
          </a:prstGeom>
          <a:noFill/>
        </p:spPr>
        <p:txBody>
          <a:bodyPr wrap="square" rtlCol="0">
            <a:spAutoFit/>
          </a:bodyPr>
          <a:lstStyle/>
          <a:p>
            <a:pPr algn="ctr"/>
            <a:r>
              <a:rPr lang="en-US" sz="2800" b="1" dirty="0"/>
              <a:t>Status of Industry</a:t>
            </a:r>
            <a:endParaRPr lang="en-MY" sz="2800" b="1" dirty="0"/>
          </a:p>
        </p:txBody>
      </p:sp>
      <p:sp>
        <p:nvSpPr>
          <p:cNvPr id="67" name="TextBox 66"/>
          <p:cNvSpPr txBox="1"/>
          <p:nvPr/>
        </p:nvSpPr>
        <p:spPr>
          <a:xfrm>
            <a:off x="251520" y="908720"/>
            <a:ext cx="5688632" cy="400110"/>
          </a:xfrm>
          <a:prstGeom prst="rect">
            <a:avLst/>
          </a:prstGeom>
          <a:noFill/>
        </p:spPr>
        <p:txBody>
          <a:bodyPr wrap="square" rtlCol="0">
            <a:spAutoFit/>
          </a:bodyPr>
          <a:lstStyle/>
          <a:p>
            <a:r>
              <a:rPr lang="en-US" sz="2000" b="1" dirty="0">
                <a:solidFill>
                  <a:prstClr val="black"/>
                </a:solidFill>
              </a:rPr>
              <a:t>Industry Snapshot – Malaysia (2016)</a:t>
            </a:r>
            <a:endParaRPr lang="en-MY" sz="2000" b="1" dirty="0">
              <a:solidFill>
                <a:prstClr val="black"/>
              </a:solidFill>
            </a:endParaRPr>
          </a:p>
        </p:txBody>
      </p:sp>
      <p:grpSp>
        <p:nvGrpSpPr>
          <p:cNvPr id="68" name="Group 67"/>
          <p:cNvGrpSpPr>
            <a:grpSpLocks/>
          </p:cNvGrpSpPr>
          <p:nvPr/>
        </p:nvGrpSpPr>
        <p:grpSpPr bwMode="auto">
          <a:xfrm>
            <a:off x="323529" y="1294485"/>
            <a:ext cx="8182812" cy="2806700"/>
            <a:chOff x="336" y="720"/>
            <a:chExt cx="5280" cy="2532"/>
          </a:xfrm>
        </p:grpSpPr>
        <p:sp>
          <p:nvSpPr>
            <p:cNvPr id="69" name="AutoShape 5"/>
            <p:cNvSpPr>
              <a:spLocks noChangeArrowheads="1"/>
            </p:cNvSpPr>
            <p:nvPr/>
          </p:nvSpPr>
          <p:spPr bwMode="auto">
            <a:xfrm rot="479028">
              <a:off x="576" y="1476"/>
              <a:ext cx="4656" cy="1776"/>
            </a:xfrm>
            <a:custGeom>
              <a:avLst/>
              <a:gdLst>
                <a:gd name="T0" fmla="*/ 98 w 21600"/>
                <a:gd name="T1" fmla="*/ 0 h 21600"/>
                <a:gd name="T2" fmla="*/ 12 w 21600"/>
                <a:gd name="T3" fmla="*/ 5 h 21600"/>
                <a:gd name="T4" fmla="*/ 100 w 21600"/>
                <a:gd name="T5" fmla="*/ 1 h 21600"/>
                <a:gd name="T6" fmla="*/ 235 w 21600"/>
                <a:gd name="T7" fmla="*/ 3 h 21600"/>
                <a:gd name="T8" fmla="*/ 213 w 21600"/>
                <a:gd name="T9" fmla="*/ 6 h 21600"/>
                <a:gd name="T10" fmla="*/ 164 w 21600"/>
                <a:gd name="T11" fmla="*/ 5 h 21600"/>
                <a:gd name="T12" fmla="*/ 0 60000 65536"/>
                <a:gd name="T13" fmla="*/ 0 60000 65536"/>
                <a:gd name="T14" fmla="*/ 0 60000 65536"/>
                <a:gd name="T15" fmla="*/ 0 60000 65536"/>
                <a:gd name="T16" fmla="*/ 0 60000 65536"/>
                <a:gd name="T17" fmla="*/ 0 60000 65536"/>
                <a:gd name="T18" fmla="*/ 3164 w 21600"/>
                <a:gd name="T19" fmla="*/ 3162 h 21600"/>
                <a:gd name="T20" fmla="*/ 18436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18" y="7733"/>
                  </a:moveTo>
                  <a:cubicBezTo>
                    <a:pt x="17642" y="4356"/>
                    <a:pt x="14409" y="2122"/>
                    <a:pt x="10800" y="2122"/>
                  </a:cubicBezTo>
                  <a:cubicBezTo>
                    <a:pt x="6568" y="2121"/>
                    <a:pt x="2953" y="5174"/>
                    <a:pt x="2244" y="9345"/>
                  </a:cubicBezTo>
                  <a:lnTo>
                    <a:pt x="152" y="8990"/>
                  </a:lnTo>
                  <a:cubicBezTo>
                    <a:pt x="1035" y="3798"/>
                    <a:pt x="5533" y="-1"/>
                    <a:pt x="10800" y="0"/>
                  </a:cubicBezTo>
                  <a:cubicBezTo>
                    <a:pt x="15292" y="0"/>
                    <a:pt x="19315" y="2780"/>
                    <a:pt x="20903" y="6983"/>
                  </a:cubicBezTo>
                  <a:lnTo>
                    <a:pt x="23428" y="6029"/>
                  </a:lnTo>
                  <a:lnTo>
                    <a:pt x="21239" y="10876"/>
                  </a:lnTo>
                  <a:lnTo>
                    <a:pt x="16392" y="8687"/>
                  </a:lnTo>
                  <a:lnTo>
                    <a:pt x="18918" y="7733"/>
                  </a:lnTo>
                  <a:close/>
                </a:path>
              </a:pathLst>
            </a:custGeom>
            <a:gradFill rotWithShape="1">
              <a:gsLst>
                <a:gs pos="0">
                  <a:srgbClr val="BECEDF"/>
                </a:gs>
                <a:gs pos="50000">
                  <a:srgbClr val="336699"/>
                </a:gs>
                <a:gs pos="100000">
                  <a:srgbClr val="BECED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endParaRPr>
            </a:p>
          </p:txBody>
        </p:sp>
        <p:grpSp>
          <p:nvGrpSpPr>
            <p:cNvPr id="70" name="Group 69"/>
            <p:cNvGrpSpPr>
              <a:grpSpLocks/>
            </p:cNvGrpSpPr>
            <p:nvPr/>
          </p:nvGrpSpPr>
          <p:grpSpPr bwMode="auto">
            <a:xfrm>
              <a:off x="336" y="912"/>
              <a:ext cx="1152" cy="1056"/>
              <a:chOff x="384" y="1008"/>
              <a:chExt cx="1152" cy="1056"/>
            </a:xfrm>
          </p:grpSpPr>
          <p:sp>
            <p:nvSpPr>
              <p:cNvPr id="96" name="Oval 7"/>
              <p:cNvSpPr>
                <a:spLocks noChangeArrowheads="1"/>
              </p:cNvSpPr>
              <p:nvPr/>
            </p:nvSpPr>
            <p:spPr bwMode="gray">
              <a:xfrm>
                <a:off x="384" y="1577"/>
                <a:ext cx="1152" cy="487"/>
              </a:xfrm>
              <a:prstGeom prst="ellipse">
                <a:avLst/>
              </a:prstGeom>
              <a:gradFill rotWithShape="1">
                <a:gsLst>
                  <a:gs pos="0">
                    <a:srgbClr val="000000">
                      <a:alpha val="68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nvGrpSpPr>
              <p:cNvPr id="97" name="Group 8"/>
              <p:cNvGrpSpPr>
                <a:grpSpLocks/>
              </p:cNvGrpSpPr>
              <p:nvPr/>
            </p:nvGrpSpPr>
            <p:grpSpPr bwMode="auto">
              <a:xfrm>
                <a:off x="528" y="1008"/>
                <a:ext cx="1008" cy="849"/>
                <a:chOff x="496" y="1008"/>
                <a:chExt cx="1008" cy="849"/>
              </a:xfrm>
            </p:grpSpPr>
            <p:sp>
              <p:nvSpPr>
                <p:cNvPr id="98" name="Oval 9"/>
                <p:cNvSpPr>
                  <a:spLocks noChangeArrowheads="1"/>
                </p:cNvSpPr>
                <p:nvPr/>
              </p:nvSpPr>
              <p:spPr bwMode="gray">
                <a:xfrm>
                  <a:off x="514" y="1008"/>
                  <a:ext cx="895" cy="84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99" name="Oval 10"/>
                <p:cNvSpPr>
                  <a:spLocks noChangeArrowheads="1"/>
                </p:cNvSpPr>
                <p:nvPr/>
              </p:nvSpPr>
              <p:spPr bwMode="gray">
                <a:xfrm>
                  <a:off x="604" y="1008"/>
                  <a:ext cx="762" cy="7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100" name="Oval 11"/>
                <p:cNvSpPr>
                  <a:spLocks noChangeArrowheads="1"/>
                </p:cNvSpPr>
                <p:nvPr/>
              </p:nvSpPr>
              <p:spPr bwMode="gray">
                <a:xfrm>
                  <a:off x="562" y="1008"/>
                  <a:ext cx="831" cy="787"/>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101" name="Oval 12"/>
                <p:cNvSpPr>
                  <a:spLocks noChangeArrowheads="1"/>
                </p:cNvSpPr>
                <p:nvPr/>
              </p:nvSpPr>
              <p:spPr bwMode="gray">
                <a:xfrm>
                  <a:off x="689" y="1047"/>
                  <a:ext cx="699" cy="6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102" name="Rectangle 13"/>
                <p:cNvSpPr>
                  <a:spLocks noChangeArrowheads="1"/>
                </p:cNvSpPr>
                <p:nvPr/>
              </p:nvSpPr>
              <p:spPr bwMode="auto">
                <a:xfrm>
                  <a:off x="496" y="1152"/>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TW" b="1" dirty="0">
                      <a:solidFill>
                        <a:prstClr val="black"/>
                      </a:solidFill>
                    </a:rPr>
                    <a:t>Production</a:t>
                  </a:r>
                </a:p>
                <a:p>
                  <a:pPr algn="ctr" eaLnBrk="0" hangingPunct="0"/>
                  <a:r>
                    <a:rPr lang="en-US" altLang="zh-TW" sz="1400" b="1" dirty="0">
                      <a:solidFill>
                        <a:prstClr val="black"/>
                      </a:solidFill>
                    </a:rPr>
                    <a:t>RM40.2  billion*</a:t>
                  </a:r>
                </a:p>
              </p:txBody>
            </p:sp>
          </p:grpSp>
        </p:grpSp>
        <p:sp>
          <p:nvSpPr>
            <p:cNvPr id="71" name="Oval 14"/>
            <p:cNvSpPr>
              <a:spLocks noChangeArrowheads="1"/>
            </p:cNvSpPr>
            <p:nvPr/>
          </p:nvSpPr>
          <p:spPr bwMode="gray">
            <a:xfrm>
              <a:off x="2688" y="1311"/>
              <a:ext cx="1152" cy="465"/>
            </a:xfrm>
            <a:prstGeom prst="ellipse">
              <a:avLst/>
            </a:prstGeom>
            <a:gradFill rotWithShape="1">
              <a:gsLst>
                <a:gs pos="0">
                  <a:srgbClr val="000000">
                    <a:alpha val="8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2" name="Oval 15"/>
            <p:cNvSpPr>
              <a:spLocks noChangeArrowheads="1"/>
            </p:cNvSpPr>
            <p:nvPr/>
          </p:nvSpPr>
          <p:spPr bwMode="gray">
            <a:xfrm>
              <a:off x="2817" y="768"/>
              <a:ext cx="897"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3" name="Oval 16"/>
            <p:cNvSpPr>
              <a:spLocks noChangeArrowheads="1"/>
            </p:cNvSpPr>
            <p:nvPr/>
          </p:nvSpPr>
          <p:spPr bwMode="gray">
            <a:xfrm>
              <a:off x="2908" y="768"/>
              <a:ext cx="762" cy="7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4" name="Oval 17"/>
            <p:cNvSpPr>
              <a:spLocks noChangeArrowheads="1"/>
            </p:cNvSpPr>
            <p:nvPr/>
          </p:nvSpPr>
          <p:spPr bwMode="gray">
            <a:xfrm>
              <a:off x="2865" y="768"/>
              <a:ext cx="832"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5" name="Oval 18"/>
            <p:cNvSpPr>
              <a:spLocks noChangeArrowheads="1"/>
            </p:cNvSpPr>
            <p:nvPr/>
          </p:nvSpPr>
          <p:spPr bwMode="gray">
            <a:xfrm>
              <a:off x="2994" y="805"/>
              <a:ext cx="698"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6" name="Oval 19"/>
            <p:cNvSpPr>
              <a:spLocks noChangeArrowheads="1"/>
            </p:cNvSpPr>
            <p:nvPr/>
          </p:nvSpPr>
          <p:spPr bwMode="gray">
            <a:xfrm>
              <a:off x="3744" y="1680"/>
              <a:ext cx="1104" cy="465"/>
            </a:xfrm>
            <a:prstGeom prst="ellipse">
              <a:avLst/>
            </a:prstGeom>
            <a:gradFill rotWithShape="1">
              <a:gsLst>
                <a:gs pos="0">
                  <a:srgbClr val="000000">
                    <a:alpha val="68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7" name="Oval 20"/>
            <p:cNvSpPr>
              <a:spLocks noChangeArrowheads="1"/>
            </p:cNvSpPr>
            <p:nvPr/>
          </p:nvSpPr>
          <p:spPr bwMode="gray">
            <a:xfrm>
              <a:off x="3876" y="1136"/>
              <a:ext cx="859"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8" name="Oval 21"/>
            <p:cNvSpPr>
              <a:spLocks noChangeArrowheads="1"/>
            </p:cNvSpPr>
            <p:nvPr/>
          </p:nvSpPr>
          <p:spPr bwMode="gray">
            <a:xfrm>
              <a:off x="3963" y="1136"/>
              <a:ext cx="730" cy="7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79" name="Oval 22"/>
            <p:cNvSpPr>
              <a:spLocks noChangeArrowheads="1"/>
            </p:cNvSpPr>
            <p:nvPr/>
          </p:nvSpPr>
          <p:spPr bwMode="gray">
            <a:xfrm>
              <a:off x="3922" y="1136"/>
              <a:ext cx="797"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0" name="Oval 23"/>
            <p:cNvSpPr>
              <a:spLocks noChangeArrowheads="1"/>
            </p:cNvSpPr>
            <p:nvPr/>
          </p:nvSpPr>
          <p:spPr bwMode="gray">
            <a:xfrm>
              <a:off x="4045" y="1173"/>
              <a:ext cx="669"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1" name="Oval 24"/>
            <p:cNvSpPr>
              <a:spLocks noChangeArrowheads="1"/>
            </p:cNvSpPr>
            <p:nvPr/>
          </p:nvSpPr>
          <p:spPr bwMode="gray">
            <a:xfrm>
              <a:off x="4512" y="2319"/>
              <a:ext cx="1104" cy="465"/>
            </a:xfrm>
            <a:prstGeom prst="ellipse">
              <a:avLst/>
            </a:prstGeom>
            <a:gradFill rotWithShape="1">
              <a:gsLst>
                <a:gs pos="0">
                  <a:srgbClr val="000000">
                    <a:alpha val="68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2" name="Oval 25"/>
            <p:cNvSpPr>
              <a:spLocks noChangeArrowheads="1"/>
            </p:cNvSpPr>
            <p:nvPr/>
          </p:nvSpPr>
          <p:spPr bwMode="gray">
            <a:xfrm>
              <a:off x="4636" y="1776"/>
              <a:ext cx="859"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3" name="Oval 26"/>
            <p:cNvSpPr>
              <a:spLocks noChangeArrowheads="1"/>
            </p:cNvSpPr>
            <p:nvPr/>
          </p:nvSpPr>
          <p:spPr bwMode="gray">
            <a:xfrm>
              <a:off x="4723" y="1776"/>
              <a:ext cx="730" cy="7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4" name="Oval 27"/>
            <p:cNvSpPr>
              <a:spLocks noChangeArrowheads="1"/>
            </p:cNvSpPr>
            <p:nvPr/>
          </p:nvSpPr>
          <p:spPr bwMode="gray">
            <a:xfrm>
              <a:off x="4682" y="1776"/>
              <a:ext cx="797"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85" name="Oval 28"/>
            <p:cNvSpPr>
              <a:spLocks noChangeArrowheads="1"/>
            </p:cNvSpPr>
            <p:nvPr/>
          </p:nvSpPr>
          <p:spPr bwMode="gray">
            <a:xfrm>
              <a:off x="4805" y="1813"/>
              <a:ext cx="669"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nvGrpSpPr>
            <p:cNvPr id="86" name="Group 29"/>
            <p:cNvGrpSpPr>
              <a:grpSpLocks/>
            </p:cNvGrpSpPr>
            <p:nvPr/>
          </p:nvGrpSpPr>
          <p:grpSpPr bwMode="auto">
            <a:xfrm>
              <a:off x="1536" y="720"/>
              <a:ext cx="1152" cy="1002"/>
              <a:chOff x="1920" y="2166"/>
              <a:chExt cx="1152" cy="1002"/>
            </a:xfrm>
          </p:grpSpPr>
          <p:sp>
            <p:nvSpPr>
              <p:cNvPr id="90" name="Oval 89"/>
              <p:cNvSpPr>
                <a:spLocks noChangeArrowheads="1"/>
              </p:cNvSpPr>
              <p:nvPr/>
            </p:nvSpPr>
            <p:spPr bwMode="gray">
              <a:xfrm>
                <a:off x="1920" y="2703"/>
                <a:ext cx="1152" cy="465"/>
              </a:xfrm>
              <a:prstGeom prst="ellipse">
                <a:avLst/>
              </a:prstGeom>
              <a:gradFill rotWithShape="1">
                <a:gsLst>
                  <a:gs pos="0">
                    <a:srgbClr val="000000">
                      <a:alpha val="8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nvGrpSpPr>
              <p:cNvPr id="91" name="Group 90"/>
              <p:cNvGrpSpPr>
                <a:grpSpLocks/>
              </p:cNvGrpSpPr>
              <p:nvPr/>
            </p:nvGrpSpPr>
            <p:grpSpPr bwMode="auto">
              <a:xfrm>
                <a:off x="2064" y="2166"/>
                <a:ext cx="895" cy="810"/>
                <a:chOff x="1618" y="672"/>
                <a:chExt cx="895" cy="810"/>
              </a:xfrm>
            </p:grpSpPr>
            <p:sp>
              <p:nvSpPr>
                <p:cNvPr id="93" name="Oval 32"/>
                <p:cNvSpPr>
                  <a:spLocks noChangeArrowheads="1"/>
                </p:cNvSpPr>
                <p:nvPr/>
              </p:nvSpPr>
              <p:spPr bwMode="gray">
                <a:xfrm>
                  <a:off x="1618" y="672"/>
                  <a:ext cx="895" cy="81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94" name="Oval 33"/>
                <p:cNvSpPr>
                  <a:spLocks noChangeArrowheads="1"/>
                </p:cNvSpPr>
                <p:nvPr/>
              </p:nvSpPr>
              <p:spPr bwMode="gray">
                <a:xfrm>
                  <a:off x="1666" y="672"/>
                  <a:ext cx="831" cy="751"/>
                </a:xfrm>
                <a:prstGeom prst="ellipse">
                  <a:avLst/>
                </a:prstGeom>
                <a:gradFill rotWithShape="1">
                  <a:gsLst>
                    <a:gs pos="0">
                      <a:srgbClr val="AAB2B3"/>
                    </a:gs>
                    <a:gs pos="100000">
                      <a:srgbClr val="D6E1E2">
                        <a:alpha val="54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sp>
              <p:nvSpPr>
                <p:cNvPr id="95" name="Oval 34"/>
                <p:cNvSpPr>
                  <a:spLocks noChangeArrowheads="1"/>
                </p:cNvSpPr>
                <p:nvPr/>
              </p:nvSpPr>
              <p:spPr bwMode="gray">
                <a:xfrm>
                  <a:off x="1793" y="709"/>
                  <a:ext cx="699" cy="59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50000"/>
                    </a:lnSpc>
                    <a:spcBef>
                      <a:spcPct val="50000"/>
                    </a:spcBef>
                  </a:pPr>
                  <a:endParaRPr lang="en-US">
                    <a:solidFill>
                      <a:prstClr val="black"/>
                    </a:solidFill>
                  </a:endParaRPr>
                </a:p>
              </p:txBody>
            </p:sp>
          </p:grpSp>
          <p:sp>
            <p:nvSpPr>
              <p:cNvPr id="92" name="Rectangle 35"/>
              <p:cNvSpPr>
                <a:spLocks noChangeArrowheads="1"/>
              </p:cNvSpPr>
              <p:nvPr/>
            </p:nvSpPr>
            <p:spPr bwMode="auto">
              <a:xfrm>
                <a:off x="1990" y="2304"/>
                <a:ext cx="9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TW" b="1" dirty="0">
                    <a:solidFill>
                      <a:prstClr val="black"/>
                    </a:solidFill>
                  </a:rPr>
                  <a:t>Exports</a:t>
                </a:r>
              </a:p>
              <a:p>
                <a:pPr algn="ctr" eaLnBrk="0" hangingPunct="0"/>
                <a:r>
                  <a:rPr lang="en-US" altLang="zh-TW" sz="1400" b="1" dirty="0">
                    <a:solidFill>
                      <a:prstClr val="black"/>
                    </a:solidFill>
                  </a:rPr>
                  <a:t>RM37.7 billion</a:t>
                </a:r>
                <a:r>
                  <a:rPr lang="en-US" altLang="zh-TW" sz="1400" b="1" baseline="30000" dirty="0">
                    <a:solidFill>
                      <a:prstClr val="black"/>
                    </a:solidFill>
                  </a:rPr>
                  <a:t>#</a:t>
                </a:r>
                <a:endParaRPr lang="en-US" altLang="zh-TW" sz="1400" b="1" dirty="0">
                  <a:solidFill>
                    <a:prstClr val="black"/>
                  </a:solidFill>
                </a:endParaRPr>
              </a:p>
            </p:txBody>
          </p:sp>
        </p:grpSp>
        <p:sp>
          <p:nvSpPr>
            <p:cNvPr id="87" name="Rectangle 36"/>
            <p:cNvSpPr>
              <a:spLocks noChangeArrowheads="1"/>
            </p:cNvSpPr>
            <p:nvPr/>
          </p:nvSpPr>
          <p:spPr bwMode="auto">
            <a:xfrm>
              <a:off x="2784" y="912"/>
              <a:ext cx="9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TW" b="1" dirty="0">
                  <a:solidFill>
                    <a:prstClr val="black"/>
                  </a:solidFill>
                </a:rPr>
                <a:t>Imports</a:t>
              </a:r>
            </a:p>
            <a:p>
              <a:pPr algn="ctr" eaLnBrk="0" hangingPunct="0"/>
              <a:r>
                <a:rPr lang="en-US" altLang="zh-TW" sz="1400" b="1" dirty="0">
                  <a:solidFill>
                    <a:prstClr val="black"/>
                  </a:solidFill>
                </a:rPr>
                <a:t>RM65.1  billion</a:t>
              </a:r>
              <a:r>
                <a:rPr lang="en-US" altLang="zh-TW" sz="1400" b="1" baseline="30000" dirty="0">
                  <a:solidFill>
                    <a:prstClr val="black"/>
                  </a:solidFill>
                </a:rPr>
                <a:t>#</a:t>
              </a:r>
              <a:endParaRPr lang="en-US" altLang="zh-TW" sz="1400" b="1" dirty="0">
                <a:solidFill>
                  <a:prstClr val="black"/>
                </a:solidFill>
              </a:endParaRPr>
            </a:p>
          </p:txBody>
        </p:sp>
        <p:sp>
          <p:nvSpPr>
            <p:cNvPr id="88" name="Rectangle 37"/>
            <p:cNvSpPr>
              <a:spLocks noChangeArrowheads="1"/>
            </p:cNvSpPr>
            <p:nvPr/>
          </p:nvSpPr>
          <p:spPr bwMode="auto">
            <a:xfrm>
              <a:off x="3553" y="1177"/>
              <a:ext cx="1569"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TW" b="1" dirty="0">
                  <a:solidFill>
                    <a:prstClr val="black"/>
                  </a:solidFill>
                </a:rPr>
                <a:t>Companies</a:t>
              </a:r>
            </a:p>
            <a:p>
              <a:pPr algn="ctr" eaLnBrk="0" hangingPunct="0"/>
              <a:r>
                <a:rPr lang="en-US" altLang="zh-TW" b="1" dirty="0">
                  <a:solidFill>
                    <a:prstClr val="black"/>
                  </a:solidFill>
                </a:rPr>
                <a:t>M&amp;E </a:t>
              </a:r>
              <a:r>
                <a:rPr lang="en-US" altLang="zh-TW" sz="1400" b="1" dirty="0">
                  <a:solidFill>
                    <a:prstClr val="black"/>
                  </a:solidFill>
                </a:rPr>
                <a:t>(1031) </a:t>
              </a:r>
              <a:r>
                <a:rPr lang="en-US" altLang="zh-TW" b="1" dirty="0">
                  <a:solidFill>
                    <a:prstClr val="black"/>
                  </a:solidFill>
                </a:rPr>
                <a:t>, ESI </a:t>
              </a:r>
              <a:r>
                <a:rPr lang="en-US" altLang="zh-TW" sz="1400" b="1" dirty="0">
                  <a:solidFill>
                    <a:prstClr val="black"/>
                  </a:solidFill>
                </a:rPr>
                <a:t>(1023)</a:t>
              </a:r>
            </a:p>
            <a:p>
              <a:pPr algn="ctr" eaLnBrk="0" hangingPunct="0"/>
              <a:r>
                <a:rPr lang="en-US" altLang="zh-TW" sz="1400" b="1" dirty="0">
                  <a:solidFill>
                    <a:prstClr val="black"/>
                  </a:solidFill>
                </a:rPr>
                <a:t>2,054</a:t>
              </a:r>
            </a:p>
          </p:txBody>
        </p:sp>
        <p:sp>
          <p:nvSpPr>
            <p:cNvPr id="89" name="Rectangle 38"/>
            <p:cNvSpPr>
              <a:spLocks noChangeArrowheads="1"/>
            </p:cNvSpPr>
            <p:nvPr/>
          </p:nvSpPr>
          <p:spPr bwMode="auto">
            <a:xfrm>
              <a:off x="4608" y="1948"/>
              <a:ext cx="95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TW" b="1" dirty="0">
                  <a:solidFill>
                    <a:prstClr val="black"/>
                  </a:solidFill>
                </a:rPr>
                <a:t>Employees</a:t>
              </a:r>
            </a:p>
            <a:p>
              <a:pPr algn="ctr" eaLnBrk="0" hangingPunct="0"/>
              <a:r>
                <a:rPr lang="en-US" altLang="zh-TW" sz="1400" b="1" dirty="0">
                  <a:solidFill>
                    <a:prstClr val="black"/>
                  </a:solidFill>
                </a:rPr>
                <a:t>138,524</a:t>
              </a:r>
            </a:p>
          </p:txBody>
        </p:sp>
      </p:grpSp>
      <p:sp>
        <p:nvSpPr>
          <p:cNvPr id="103" name="TextBox 102"/>
          <p:cNvSpPr txBox="1"/>
          <p:nvPr/>
        </p:nvSpPr>
        <p:spPr>
          <a:xfrm>
            <a:off x="323528" y="6382698"/>
            <a:ext cx="6120680" cy="430887"/>
          </a:xfrm>
          <a:prstGeom prst="rect">
            <a:avLst/>
          </a:prstGeom>
          <a:noFill/>
        </p:spPr>
        <p:txBody>
          <a:bodyPr wrap="square" rtlCol="0">
            <a:spAutoFit/>
          </a:bodyPr>
          <a:lstStyle/>
          <a:p>
            <a:r>
              <a:rPr lang="en-US" sz="1100" dirty="0">
                <a:solidFill>
                  <a:prstClr val="black"/>
                </a:solidFill>
              </a:rPr>
              <a:t>* </a:t>
            </a:r>
            <a:r>
              <a:rPr lang="en-US" sz="1100" dirty="0" smtClean="0">
                <a:solidFill>
                  <a:prstClr val="black"/>
                </a:solidFill>
              </a:rPr>
              <a:t>Source : MIDA; Frost </a:t>
            </a:r>
            <a:r>
              <a:rPr lang="en-US" sz="1100" dirty="0">
                <a:solidFill>
                  <a:prstClr val="black"/>
                </a:solidFill>
              </a:rPr>
              <a:t>and Sullivan at 2008 with consideration of 5% growth</a:t>
            </a:r>
          </a:p>
          <a:p>
            <a:r>
              <a:rPr lang="en-US" sz="1100" dirty="0">
                <a:solidFill>
                  <a:prstClr val="black"/>
                </a:solidFill>
              </a:rPr>
              <a:t># </a:t>
            </a:r>
            <a:r>
              <a:rPr lang="en-US" sz="1100" dirty="0" err="1">
                <a:solidFill>
                  <a:prstClr val="black"/>
                </a:solidFill>
              </a:rPr>
              <a:t>Matrade</a:t>
            </a:r>
            <a:r>
              <a:rPr lang="en-US" sz="1100" dirty="0">
                <a:solidFill>
                  <a:prstClr val="black"/>
                </a:solidFill>
              </a:rPr>
              <a:t>  </a:t>
            </a:r>
            <a:endParaRPr lang="en-MY" sz="1100" dirty="0">
              <a:solidFill>
                <a:prstClr val="black"/>
              </a:solidFill>
            </a:endParaRPr>
          </a:p>
        </p:txBody>
      </p:sp>
      <p:grpSp>
        <p:nvGrpSpPr>
          <p:cNvPr id="104" name="Group 103"/>
          <p:cNvGrpSpPr/>
          <p:nvPr/>
        </p:nvGrpSpPr>
        <p:grpSpPr>
          <a:xfrm>
            <a:off x="899592" y="3354383"/>
            <a:ext cx="7848872" cy="3028106"/>
            <a:chOff x="827584" y="3328661"/>
            <a:chExt cx="7848872" cy="3028106"/>
          </a:xfrm>
        </p:grpSpPr>
        <p:graphicFrame>
          <p:nvGraphicFramePr>
            <p:cNvPr id="105" name="Diagram 104"/>
            <p:cNvGraphicFramePr/>
            <p:nvPr>
              <p:extLst>
                <p:ext uri="{D42A27DB-BD31-4B8C-83A1-F6EECF244321}">
                  <p14:modId xmlns:p14="http://schemas.microsoft.com/office/powerpoint/2010/main" val="3329649455"/>
                </p:ext>
              </p:extLst>
            </p:nvPr>
          </p:nvGraphicFramePr>
          <p:xfrm>
            <a:off x="3696764" y="3328661"/>
            <a:ext cx="4979692" cy="298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6" name="Group 105"/>
            <p:cNvGrpSpPr/>
            <p:nvPr/>
          </p:nvGrpSpPr>
          <p:grpSpPr>
            <a:xfrm>
              <a:off x="827584" y="3371323"/>
              <a:ext cx="3096344" cy="2985444"/>
              <a:chOff x="251520" y="2971343"/>
              <a:chExt cx="3096344" cy="2985444"/>
            </a:xfrm>
          </p:grpSpPr>
          <p:sp>
            <p:nvSpPr>
              <p:cNvPr id="107" name="Rectangle 106"/>
              <p:cNvSpPr/>
              <p:nvPr/>
            </p:nvSpPr>
            <p:spPr>
              <a:xfrm>
                <a:off x="251520" y="2971343"/>
                <a:ext cx="2103045" cy="11957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lgn="just">
                  <a:buFont typeface="Arial" pitchFamily="34" charset="0"/>
                  <a:buChar char="•"/>
                </a:pPr>
                <a:r>
                  <a:rPr lang="en-US" sz="1200" b="1" dirty="0">
                    <a:solidFill>
                      <a:prstClr val="black"/>
                    </a:solidFill>
                  </a:rPr>
                  <a:t>Specialised / Process M&amp;E</a:t>
                </a:r>
              </a:p>
              <a:p>
                <a:pPr marL="171450" indent="-171450" algn="just">
                  <a:buFont typeface="Arial" pitchFamily="34" charset="0"/>
                  <a:buChar char="•"/>
                </a:pPr>
                <a:r>
                  <a:rPr lang="en-US" sz="1200" b="1" dirty="0">
                    <a:solidFill>
                      <a:prstClr val="black"/>
                    </a:solidFill>
                  </a:rPr>
                  <a:t>Metal Working M&amp;E</a:t>
                </a:r>
              </a:p>
              <a:p>
                <a:pPr marL="171450" indent="-171450" algn="just">
                  <a:buFont typeface="Arial" pitchFamily="34" charset="0"/>
                  <a:buChar char="•"/>
                </a:pPr>
                <a:r>
                  <a:rPr lang="en-US" sz="1200" b="1" dirty="0">
                    <a:solidFill>
                      <a:prstClr val="black"/>
                    </a:solidFill>
                  </a:rPr>
                  <a:t>General M&amp;E, Modules &amp; Components</a:t>
                </a:r>
              </a:p>
              <a:p>
                <a:pPr marL="171450" indent="-171450" algn="just">
                  <a:buFont typeface="Arial" pitchFamily="34" charset="0"/>
                  <a:buChar char="•"/>
                </a:pPr>
                <a:r>
                  <a:rPr lang="en-US" sz="1200" b="1" dirty="0">
                    <a:solidFill>
                      <a:prstClr val="black"/>
                    </a:solidFill>
                  </a:rPr>
                  <a:t>Power Generating</a:t>
                </a:r>
              </a:p>
            </p:txBody>
          </p:sp>
          <p:sp>
            <p:nvSpPr>
              <p:cNvPr id="108" name="Rectangle 107"/>
              <p:cNvSpPr/>
              <p:nvPr/>
            </p:nvSpPr>
            <p:spPr>
              <a:xfrm>
                <a:off x="251520" y="4469180"/>
                <a:ext cx="2103045" cy="14876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indent="-171450" algn="just">
                  <a:buFont typeface="Arial" pitchFamily="34" charset="0"/>
                  <a:buChar char="•"/>
                </a:pPr>
                <a:r>
                  <a:rPr lang="en-US" sz="1200" b="1" dirty="0" err="1">
                    <a:solidFill>
                      <a:prstClr val="black"/>
                    </a:solidFill>
                  </a:rPr>
                  <a:t>Mould</a:t>
                </a:r>
                <a:r>
                  <a:rPr lang="en-US" sz="1200" b="1" dirty="0">
                    <a:solidFill>
                      <a:prstClr val="black"/>
                    </a:solidFill>
                  </a:rPr>
                  <a:t> &amp; Die</a:t>
                </a:r>
              </a:p>
              <a:p>
                <a:pPr marL="171450" indent="-171450" algn="just">
                  <a:buFont typeface="Arial" pitchFamily="34" charset="0"/>
                  <a:buChar char="•"/>
                </a:pPr>
                <a:r>
                  <a:rPr lang="en-US" sz="1200" b="1" dirty="0">
                    <a:solidFill>
                      <a:prstClr val="black"/>
                    </a:solidFill>
                  </a:rPr>
                  <a:t>Forging</a:t>
                </a:r>
              </a:p>
              <a:p>
                <a:pPr marL="171450" indent="-171450" algn="just">
                  <a:buFont typeface="Arial" pitchFamily="34" charset="0"/>
                  <a:buChar char="•"/>
                </a:pPr>
                <a:r>
                  <a:rPr lang="en-US" sz="1200" b="1" dirty="0">
                    <a:solidFill>
                      <a:prstClr val="black"/>
                    </a:solidFill>
                  </a:rPr>
                  <a:t>Machining</a:t>
                </a:r>
              </a:p>
              <a:p>
                <a:pPr marL="171450" indent="-171450" algn="just">
                  <a:buFont typeface="Arial" pitchFamily="34" charset="0"/>
                  <a:buChar char="•"/>
                </a:pPr>
                <a:r>
                  <a:rPr lang="en-US" sz="1200" b="1" dirty="0">
                    <a:solidFill>
                      <a:prstClr val="black"/>
                    </a:solidFill>
                  </a:rPr>
                  <a:t>Surface Engineering</a:t>
                </a:r>
              </a:p>
              <a:p>
                <a:pPr marL="171450" indent="-171450" algn="just">
                  <a:buFont typeface="Arial" pitchFamily="34" charset="0"/>
                  <a:buChar char="•"/>
                </a:pPr>
                <a:r>
                  <a:rPr lang="en-US" sz="1200" b="1" dirty="0">
                    <a:solidFill>
                      <a:prstClr val="black"/>
                    </a:solidFill>
                  </a:rPr>
                  <a:t>Stamping</a:t>
                </a:r>
              </a:p>
              <a:p>
                <a:pPr marL="171450" indent="-171450" algn="just">
                  <a:buFont typeface="Arial" pitchFamily="34" charset="0"/>
                  <a:buChar char="•"/>
                </a:pPr>
                <a:r>
                  <a:rPr lang="en-US" sz="1200" b="1" dirty="0">
                    <a:solidFill>
                      <a:prstClr val="black"/>
                    </a:solidFill>
                  </a:rPr>
                  <a:t>Heat Treatment</a:t>
                </a:r>
              </a:p>
              <a:p>
                <a:pPr marL="171450" indent="-171450" algn="just">
                  <a:buFont typeface="Arial" pitchFamily="34" charset="0"/>
                  <a:buChar char="•"/>
                </a:pPr>
                <a:r>
                  <a:rPr lang="en-US" sz="1200" b="1" dirty="0">
                    <a:solidFill>
                      <a:prstClr val="black"/>
                    </a:solidFill>
                  </a:rPr>
                  <a:t>Casting</a:t>
                </a:r>
              </a:p>
            </p:txBody>
          </p:sp>
          <p:sp>
            <p:nvSpPr>
              <p:cNvPr id="109" name="Left Arrow 108"/>
              <p:cNvSpPr/>
              <p:nvPr/>
            </p:nvSpPr>
            <p:spPr>
              <a:xfrm rot="10800000">
                <a:off x="2735796" y="3317051"/>
                <a:ext cx="612068" cy="3279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prstClr val="white"/>
                  </a:solidFill>
                </a:endParaRPr>
              </a:p>
            </p:txBody>
          </p:sp>
        </p:grpSp>
      </p:grpSp>
      <p:sp>
        <p:nvSpPr>
          <p:cNvPr id="110" name="Left Arrow 109"/>
          <p:cNvSpPr/>
          <p:nvPr/>
        </p:nvSpPr>
        <p:spPr>
          <a:xfrm rot="10800000">
            <a:off x="3419873" y="5575021"/>
            <a:ext cx="612068" cy="3279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prstClr val="white"/>
              </a:solidFill>
            </a:endParaRPr>
          </a:p>
        </p:txBody>
      </p:sp>
      <p:sp>
        <p:nvSpPr>
          <p:cNvPr id="2" name="TextBox 1"/>
          <p:cNvSpPr txBox="1"/>
          <p:nvPr/>
        </p:nvSpPr>
        <p:spPr>
          <a:xfrm>
            <a:off x="5490479" y="6391896"/>
            <a:ext cx="3544339" cy="261610"/>
          </a:xfrm>
          <a:prstGeom prst="rect">
            <a:avLst/>
          </a:prstGeom>
          <a:noFill/>
        </p:spPr>
        <p:txBody>
          <a:bodyPr wrap="square" rtlCol="0">
            <a:spAutoFit/>
          </a:bodyPr>
          <a:lstStyle/>
          <a:p>
            <a:r>
              <a:rPr lang="en-US" sz="1100" dirty="0" smtClean="0"/>
              <a:t>ESS – Engineering Supporting Services</a:t>
            </a:r>
            <a:endParaRPr lang="en-US" sz="1100" dirty="0"/>
          </a:p>
        </p:txBody>
      </p:sp>
    </p:spTree>
    <p:extLst>
      <p:ext uri="{BB962C8B-B14F-4D97-AF65-F5344CB8AC3E}">
        <p14:creationId xmlns:p14="http://schemas.microsoft.com/office/powerpoint/2010/main" val="12189882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51430"/>
            <a:ext cx="7543800" cy="487362"/>
          </a:xfrm>
        </p:spPr>
        <p:txBody>
          <a:bodyPr>
            <a:noAutofit/>
          </a:bodyPr>
          <a:lstStyle/>
          <a:p>
            <a:r>
              <a:rPr lang="en-GB" sz="2800" b="1" dirty="0" smtClean="0">
                <a:ea typeface="Adobe Myungjo Std M" pitchFamily="18" charset="-128"/>
                <a:cs typeface="Arial" pitchFamily="34" charset="0"/>
              </a:rPr>
              <a:t>Global Machinery Production Forecast</a:t>
            </a:r>
            <a:endParaRPr lang="es-UY" sz="2800" dirty="0">
              <a:cs typeface="Arial" pitchFamily="34" charset="0"/>
            </a:endParaRPr>
          </a:p>
        </p:txBody>
      </p:sp>
      <p:sp>
        <p:nvSpPr>
          <p:cNvPr id="3" name="TextBox 2"/>
          <p:cNvSpPr txBox="1"/>
          <p:nvPr/>
        </p:nvSpPr>
        <p:spPr>
          <a:xfrm>
            <a:off x="4923430" y="6428292"/>
            <a:ext cx="2209800" cy="307777"/>
          </a:xfrm>
          <a:prstGeom prst="rect">
            <a:avLst/>
          </a:prstGeom>
          <a:noFill/>
        </p:spPr>
        <p:txBody>
          <a:bodyPr wrap="square" rtlCol="0">
            <a:spAutoFit/>
          </a:bodyPr>
          <a:lstStyle/>
          <a:p>
            <a:r>
              <a:rPr lang="en-US" sz="1400" dirty="0">
                <a:solidFill>
                  <a:prstClr val="black"/>
                </a:solidFill>
              </a:rPr>
              <a:t>Source : Roland Berger, IHS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59" y="1384876"/>
            <a:ext cx="6908041" cy="498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6556043" y="6370944"/>
            <a:ext cx="2133600" cy="365125"/>
          </a:xfrm>
        </p:spPr>
        <p:txBody>
          <a:bodyPr/>
          <a:lstStyle/>
          <a:p>
            <a:fld id="{4171D5C2-72D8-7844-922C-E63AA03A2838}" type="slidenum">
              <a:rPr lang="en-US" smtClean="0"/>
              <a:t>12</a:t>
            </a:fld>
            <a:endParaRPr lang="en-US" dirty="0"/>
          </a:p>
        </p:txBody>
      </p:sp>
    </p:spTree>
    <p:extLst>
      <p:ext uri="{BB962C8B-B14F-4D97-AF65-F5344CB8AC3E}">
        <p14:creationId xmlns:p14="http://schemas.microsoft.com/office/powerpoint/2010/main" val="119303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19819"/>
            <a:ext cx="8229600" cy="774510"/>
          </a:xfrm>
        </p:spPr>
        <p:txBody>
          <a:bodyPr/>
          <a:lstStyle/>
          <a:p>
            <a:pPr marL="0" indent="0" algn="ctr">
              <a:buNone/>
            </a:pPr>
            <a:r>
              <a:rPr lang="en-US" b="1" dirty="0" smtClean="0"/>
              <a:t>What is Industry 4.0</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13</a:t>
            </a:fld>
            <a:endParaRPr lang="en-US"/>
          </a:p>
        </p:txBody>
      </p:sp>
    </p:spTree>
    <p:extLst>
      <p:ext uri="{BB962C8B-B14F-4D97-AF65-F5344CB8AC3E}">
        <p14:creationId xmlns:p14="http://schemas.microsoft.com/office/powerpoint/2010/main" val="7827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511" y="254922"/>
            <a:ext cx="8229600" cy="729892"/>
          </a:xfrm>
        </p:spPr>
        <p:txBody>
          <a:bodyPr>
            <a:normAutofit/>
          </a:bodyPr>
          <a:lstStyle/>
          <a:p>
            <a:r>
              <a:rPr lang="en-US" sz="2800" b="1" spc="-15" dirty="0" smtClean="0">
                <a:solidFill>
                  <a:srgbClr val="0070C0"/>
                </a:solidFill>
              </a:rPr>
              <a:t>Industrial Revolution -</a:t>
            </a:r>
            <a:r>
              <a:rPr lang="en-US" sz="2800" b="1" spc="-15" dirty="0" smtClean="0">
                <a:solidFill>
                  <a:srgbClr val="FF0000"/>
                </a:solidFill>
              </a:rPr>
              <a:t>I</a:t>
            </a:r>
            <a:r>
              <a:rPr lang="en-US" sz="2800" b="1" spc="-5" dirty="0" smtClean="0">
                <a:solidFill>
                  <a:srgbClr val="FF0000"/>
                </a:solidFill>
              </a:rPr>
              <a:t>n</a:t>
            </a:r>
            <a:r>
              <a:rPr lang="en-US" sz="2800" b="1" spc="-25" dirty="0" smtClean="0">
                <a:solidFill>
                  <a:srgbClr val="FF0000"/>
                </a:solidFill>
              </a:rPr>
              <a:t>d</a:t>
            </a:r>
            <a:r>
              <a:rPr lang="en-US" sz="2800" b="1" spc="-5" dirty="0" smtClean="0">
                <a:solidFill>
                  <a:srgbClr val="FF0000"/>
                </a:solidFill>
              </a:rPr>
              <a:t>u</a:t>
            </a:r>
            <a:r>
              <a:rPr lang="en-US" sz="2800" b="1" spc="20" dirty="0" smtClean="0">
                <a:solidFill>
                  <a:srgbClr val="FF0000"/>
                </a:solidFill>
              </a:rPr>
              <a:t>s</a:t>
            </a:r>
            <a:r>
              <a:rPr lang="en-US" sz="2800" b="1" dirty="0" smtClean="0">
                <a:solidFill>
                  <a:srgbClr val="FF0000"/>
                </a:solidFill>
              </a:rPr>
              <a:t>t</a:t>
            </a:r>
            <a:r>
              <a:rPr lang="en-US" sz="2800" b="1" spc="5" dirty="0" smtClean="0">
                <a:solidFill>
                  <a:srgbClr val="FF0000"/>
                </a:solidFill>
              </a:rPr>
              <a:t>r</a:t>
            </a:r>
            <a:r>
              <a:rPr lang="en-US" sz="2800" b="1" dirty="0" smtClean="0">
                <a:solidFill>
                  <a:srgbClr val="FF0000"/>
                </a:solidFill>
              </a:rPr>
              <a:t>y</a:t>
            </a:r>
            <a:r>
              <a:rPr lang="en-US" sz="2800" b="1" spc="-10" dirty="0" smtClean="0">
                <a:solidFill>
                  <a:srgbClr val="FF0000"/>
                </a:solidFill>
                <a:cs typeface="Times New Roman"/>
              </a:rPr>
              <a:t> </a:t>
            </a:r>
            <a:r>
              <a:rPr lang="en-US" sz="2800" b="1" spc="-25" dirty="0">
                <a:solidFill>
                  <a:srgbClr val="FF0000"/>
                </a:solidFill>
              </a:rPr>
              <a:t>4</a:t>
            </a:r>
            <a:r>
              <a:rPr lang="en-US" sz="2800" b="1" spc="-15" dirty="0">
                <a:solidFill>
                  <a:srgbClr val="FF0000"/>
                </a:solidFill>
              </a:rPr>
              <a:t>.</a:t>
            </a:r>
            <a:r>
              <a:rPr lang="en-US" sz="2800" b="1" dirty="0">
                <a:solidFill>
                  <a:srgbClr val="FF0000"/>
                </a:solidFill>
              </a:rPr>
              <a:t>0</a:t>
            </a:r>
            <a:r>
              <a:rPr lang="en-US" sz="2800" b="1" spc="150" dirty="0">
                <a:solidFill>
                  <a:srgbClr val="FF0000"/>
                </a:solidFill>
                <a:cs typeface="Times New Roman"/>
              </a:rPr>
              <a:t> </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8855F3D6-FCCF-4E4B-877F-F518DDAF6312}" type="slidenum">
              <a:rPr lang="en-MY" smtClean="0">
                <a:solidFill>
                  <a:prstClr val="black">
                    <a:tint val="75000"/>
                  </a:prstClr>
                </a:solidFill>
              </a:rPr>
              <a:pPr/>
              <a:t>14</a:t>
            </a:fld>
            <a:endParaRPr lang="en-MY">
              <a:solidFill>
                <a:prstClr val="black">
                  <a:tint val="75000"/>
                </a:prstClr>
              </a:solidFill>
            </a:endParaRPr>
          </a:p>
        </p:txBody>
      </p:sp>
      <p:grpSp>
        <p:nvGrpSpPr>
          <p:cNvPr id="6" name="Group 5"/>
          <p:cNvGrpSpPr/>
          <p:nvPr/>
        </p:nvGrpSpPr>
        <p:grpSpPr>
          <a:xfrm>
            <a:off x="234772" y="1109472"/>
            <a:ext cx="12185177" cy="5133748"/>
            <a:chOff x="76200" y="1158249"/>
            <a:chExt cx="8679425" cy="5133745"/>
          </a:xfrm>
        </p:grpSpPr>
        <p:sp>
          <p:nvSpPr>
            <p:cNvPr id="7" name="object 10"/>
            <p:cNvSpPr txBox="1"/>
            <p:nvPr/>
          </p:nvSpPr>
          <p:spPr>
            <a:xfrm>
              <a:off x="76200" y="3555219"/>
              <a:ext cx="184666" cy="884557"/>
            </a:xfrm>
            <a:prstGeom prst="rect">
              <a:avLst/>
            </a:prstGeom>
          </p:spPr>
          <p:txBody>
            <a:bodyPr vert="vert270" wrap="square" lIns="0" tIns="0" rIns="0" bIns="0" rtlCol="0">
              <a:spAutoFit/>
            </a:bodyPr>
            <a:lstStyle/>
            <a:p>
              <a:pPr marL="12700"/>
              <a:r>
                <a:rPr sz="1200" b="1" spc="25" dirty="0">
                  <a:solidFill>
                    <a:prstClr val="black"/>
                  </a:solidFill>
                  <a:latin typeface="Century Gothic"/>
                  <a:cs typeface="Century Gothic"/>
                </a:rPr>
                <a:t>C</a:t>
              </a:r>
              <a:r>
                <a:rPr sz="1200" b="1" spc="10" dirty="0">
                  <a:solidFill>
                    <a:prstClr val="black"/>
                  </a:solidFill>
                  <a:latin typeface="Century Gothic"/>
                  <a:cs typeface="Century Gothic"/>
                </a:rPr>
                <a:t>om</a:t>
              </a:r>
              <a:r>
                <a:rPr sz="1200" b="1" spc="-10" dirty="0">
                  <a:solidFill>
                    <a:prstClr val="black"/>
                  </a:solidFill>
                  <a:latin typeface="Century Gothic"/>
                  <a:cs typeface="Century Gothic"/>
                </a:rPr>
                <a:t>p</a:t>
              </a:r>
              <a:r>
                <a:rPr sz="1200" b="1" spc="10" dirty="0">
                  <a:solidFill>
                    <a:prstClr val="black"/>
                  </a:solidFill>
                  <a:latin typeface="Century Gothic"/>
                  <a:cs typeface="Century Gothic"/>
                </a:rPr>
                <a:t>le</a:t>
              </a:r>
              <a:r>
                <a:rPr sz="1200" b="1" spc="-15" dirty="0">
                  <a:solidFill>
                    <a:prstClr val="black"/>
                  </a:solidFill>
                  <a:latin typeface="Century Gothic"/>
                  <a:cs typeface="Century Gothic"/>
                </a:rPr>
                <a:t>x</a:t>
              </a:r>
              <a:r>
                <a:rPr sz="1200" b="1" spc="10" dirty="0">
                  <a:solidFill>
                    <a:prstClr val="black"/>
                  </a:solidFill>
                  <a:latin typeface="Century Gothic"/>
                  <a:cs typeface="Century Gothic"/>
                </a:rPr>
                <a:t>i</a:t>
              </a:r>
              <a:r>
                <a:rPr sz="1200" b="1" dirty="0">
                  <a:solidFill>
                    <a:prstClr val="black"/>
                  </a:solidFill>
                  <a:latin typeface="Century Gothic"/>
                  <a:cs typeface="Century Gothic"/>
                </a:rPr>
                <a:t>ty</a:t>
              </a:r>
              <a:endParaRPr sz="1200">
                <a:solidFill>
                  <a:prstClr val="black"/>
                </a:solidFill>
                <a:latin typeface="Century Gothic"/>
                <a:cs typeface="Century Gothic"/>
              </a:endParaRPr>
            </a:p>
          </p:txBody>
        </p:sp>
        <p:grpSp>
          <p:nvGrpSpPr>
            <p:cNvPr id="8" name="Group 7"/>
            <p:cNvGrpSpPr/>
            <p:nvPr/>
          </p:nvGrpSpPr>
          <p:grpSpPr>
            <a:xfrm>
              <a:off x="321114" y="1158249"/>
              <a:ext cx="8434511" cy="5133745"/>
              <a:chOff x="321114" y="1158249"/>
              <a:chExt cx="8434511" cy="5133745"/>
            </a:xfrm>
          </p:grpSpPr>
          <p:sp>
            <p:nvSpPr>
              <p:cNvPr id="9" name="object 11"/>
              <p:cNvSpPr/>
              <p:nvPr/>
            </p:nvSpPr>
            <p:spPr>
              <a:xfrm>
                <a:off x="379721" y="5973366"/>
                <a:ext cx="5146431" cy="127000"/>
              </a:xfrm>
              <a:custGeom>
                <a:avLst/>
                <a:gdLst/>
                <a:ahLst/>
                <a:cxnLst/>
                <a:rect l="l" t="t" r="r" b="b"/>
                <a:pathLst>
                  <a:path w="5575300" h="127000">
                    <a:moveTo>
                      <a:pt x="5447769" y="0"/>
                    </a:moveTo>
                    <a:lnTo>
                      <a:pt x="5498579" y="63508"/>
                    </a:lnTo>
                    <a:lnTo>
                      <a:pt x="5447769" y="127004"/>
                    </a:lnTo>
                    <a:lnTo>
                      <a:pt x="5562086" y="69853"/>
                    </a:lnTo>
                    <a:lnTo>
                      <a:pt x="5498591" y="69853"/>
                    </a:lnTo>
                    <a:lnTo>
                      <a:pt x="5498591" y="57149"/>
                    </a:lnTo>
                    <a:lnTo>
                      <a:pt x="5562064" y="57149"/>
                    </a:lnTo>
                    <a:lnTo>
                      <a:pt x="5447769" y="0"/>
                    </a:lnTo>
                    <a:close/>
                  </a:path>
                  <a:path w="5575300" h="127000">
                    <a:moveTo>
                      <a:pt x="5493492" y="57149"/>
                    </a:moveTo>
                    <a:lnTo>
                      <a:pt x="0" y="57149"/>
                    </a:lnTo>
                    <a:lnTo>
                      <a:pt x="0" y="69853"/>
                    </a:lnTo>
                    <a:lnTo>
                      <a:pt x="5493501" y="69853"/>
                    </a:lnTo>
                    <a:lnTo>
                      <a:pt x="5498579" y="63508"/>
                    </a:lnTo>
                    <a:lnTo>
                      <a:pt x="5493492" y="57149"/>
                    </a:lnTo>
                    <a:close/>
                  </a:path>
                  <a:path w="5575300" h="127000">
                    <a:moveTo>
                      <a:pt x="5562064" y="57149"/>
                    </a:moveTo>
                    <a:lnTo>
                      <a:pt x="5498591" y="57149"/>
                    </a:lnTo>
                    <a:lnTo>
                      <a:pt x="5498591" y="69853"/>
                    </a:lnTo>
                    <a:lnTo>
                      <a:pt x="5562086" y="69853"/>
                    </a:lnTo>
                    <a:lnTo>
                      <a:pt x="5574779" y="63508"/>
                    </a:lnTo>
                    <a:lnTo>
                      <a:pt x="5562064" y="57149"/>
                    </a:lnTo>
                    <a:close/>
                  </a:path>
                </a:pathLst>
              </a:custGeom>
              <a:solidFill>
                <a:srgbClr val="000000"/>
              </a:solidFill>
            </p:spPr>
            <p:txBody>
              <a:bodyPr wrap="square" lIns="0" tIns="0" rIns="0" bIns="0" rtlCol="0"/>
              <a:lstStyle/>
              <a:p>
                <a:endParaRPr>
                  <a:solidFill>
                    <a:prstClr val="black"/>
                  </a:solidFill>
                </a:endParaRPr>
              </a:p>
            </p:txBody>
          </p:sp>
          <p:sp>
            <p:nvSpPr>
              <p:cNvPr id="10" name="object 14"/>
              <p:cNvSpPr/>
              <p:nvPr/>
            </p:nvSpPr>
            <p:spPr>
              <a:xfrm>
                <a:off x="438337" y="2433322"/>
                <a:ext cx="4996890" cy="2138680"/>
              </a:xfrm>
              <a:prstGeom prst="rect">
                <a:avLst/>
              </a:prstGeom>
              <a: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11" name="object 38"/>
              <p:cNvSpPr txBox="1"/>
              <p:nvPr/>
            </p:nvSpPr>
            <p:spPr>
              <a:xfrm>
                <a:off x="458437" y="4572001"/>
                <a:ext cx="1154940" cy="923329"/>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mechanical production driven by water &amp; steam power</a:t>
                </a:r>
                <a:endParaRPr sz="1200" dirty="0">
                  <a:solidFill>
                    <a:prstClr val="black"/>
                  </a:solidFill>
                  <a:latin typeface="Century Gothic"/>
                  <a:cs typeface="Century Gothic"/>
                </a:endParaRPr>
              </a:p>
            </p:txBody>
          </p:sp>
          <p:sp>
            <p:nvSpPr>
              <p:cNvPr id="12" name="object 4"/>
              <p:cNvSpPr/>
              <p:nvPr/>
            </p:nvSpPr>
            <p:spPr>
              <a:xfrm>
                <a:off x="8748592" y="1158249"/>
                <a:ext cx="7033" cy="1523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3" name="object 12"/>
              <p:cNvSpPr txBox="1"/>
              <p:nvPr/>
            </p:nvSpPr>
            <p:spPr>
              <a:xfrm>
                <a:off x="2555582" y="6107328"/>
                <a:ext cx="794702" cy="184666"/>
              </a:xfrm>
              <a:prstGeom prst="rect">
                <a:avLst/>
              </a:prstGeom>
            </p:spPr>
            <p:txBody>
              <a:bodyPr vert="horz" wrap="square" lIns="0" tIns="0" rIns="0" bIns="0" rtlCol="0">
                <a:spAutoFit/>
              </a:bodyPr>
              <a:lstStyle/>
              <a:p>
                <a:pPr marL="12700"/>
                <a:r>
                  <a:rPr sz="1200" b="1" spc="-30" dirty="0">
                    <a:solidFill>
                      <a:prstClr val="black"/>
                    </a:solidFill>
                    <a:latin typeface="Century Gothic"/>
                    <a:cs typeface="Century Gothic"/>
                  </a:rPr>
                  <a:t>T</a:t>
                </a:r>
                <a:r>
                  <a:rPr sz="1200" b="1" dirty="0">
                    <a:solidFill>
                      <a:prstClr val="black"/>
                    </a:solidFill>
                    <a:latin typeface="Century Gothic"/>
                    <a:cs typeface="Century Gothic"/>
                  </a:rPr>
                  <a:t>im</a:t>
                </a:r>
                <a:r>
                  <a:rPr sz="1200" b="1" spc="10" dirty="0">
                    <a:solidFill>
                      <a:prstClr val="black"/>
                    </a:solidFill>
                    <a:latin typeface="Century Gothic"/>
                    <a:cs typeface="Century Gothic"/>
                  </a:rPr>
                  <a:t>e</a:t>
                </a:r>
                <a:r>
                  <a:rPr sz="1200" b="1" dirty="0">
                    <a:solidFill>
                      <a:prstClr val="black"/>
                    </a:solidFill>
                    <a:latin typeface="Century Gothic"/>
                    <a:cs typeface="Century Gothic"/>
                  </a:rPr>
                  <a:t>li</a:t>
                </a:r>
                <a:r>
                  <a:rPr sz="1200" b="1" spc="-5" dirty="0">
                    <a:solidFill>
                      <a:prstClr val="black"/>
                    </a:solidFill>
                    <a:latin typeface="Century Gothic"/>
                    <a:cs typeface="Century Gothic"/>
                  </a:rPr>
                  <a:t>ne</a:t>
                </a:r>
                <a:endParaRPr sz="1200" dirty="0">
                  <a:solidFill>
                    <a:prstClr val="black"/>
                  </a:solidFill>
                  <a:latin typeface="Century Gothic"/>
                  <a:cs typeface="Century Gothic"/>
                </a:endParaRPr>
              </a:p>
            </p:txBody>
          </p:sp>
          <p:sp>
            <p:nvSpPr>
              <p:cNvPr id="14" name="object 13"/>
              <p:cNvSpPr/>
              <p:nvPr/>
            </p:nvSpPr>
            <p:spPr>
              <a:xfrm>
                <a:off x="2202411" y="3048009"/>
                <a:ext cx="247574" cy="548639"/>
              </a:xfrm>
              <a:prstGeom prst="rect">
                <a:avLst/>
              </a:prstGeom>
              <a:blipFill>
                <a:blip r:embed="rId5" cstate="email">
                  <a:biLevel thresh="75000"/>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15" name="object 15"/>
              <p:cNvSpPr/>
              <p:nvPr/>
            </p:nvSpPr>
            <p:spPr>
              <a:xfrm>
                <a:off x="4231666" y="2048510"/>
                <a:ext cx="984738" cy="313690"/>
              </a:xfrm>
              <a:custGeom>
                <a:avLst/>
                <a:gdLst/>
                <a:ahLst/>
                <a:cxnLst/>
                <a:rect l="l" t="t" r="r" b="b"/>
                <a:pathLst>
                  <a:path w="1066800" h="313689">
                    <a:moveTo>
                      <a:pt x="887364" y="0"/>
                    </a:moveTo>
                    <a:lnTo>
                      <a:pt x="886084" y="640"/>
                    </a:lnTo>
                    <a:lnTo>
                      <a:pt x="883057" y="5640"/>
                    </a:lnTo>
                    <a:lnTo>
                      <a:pt x="877235" y="15793"/>
                    </a:lnTo>
                    <a:lnTo>
                      <a:pt x="871035" y="26182"/>
                    </a:lnTo>
                    <a:lnTo>
                      <a:pt x="864365" y="37307"/>
                    </a:lnTo>
                    <a:lnTo>
                      <a:pt x="857133" y="49668"/>
                    </a:lnTo>
                    <a:lnTo>
                      <a:pt x="819669" y="112836"/>
                    </a:lnTo>
                    <a:lnTo>
                      <a:pt x="804912" y="137425"/>
                    </a:lnTo>
                    <a:lnTo>
                      <a:pt x="786833" y="168112"/>
                    </a:lnTo>
                    <a:lnTo>
                      <a:pt x="700430" y="313578"/>
                    </a:lnTo>
                    <a:lnTo>
                      <a:pt x="896752" y="313578"/>
                    </a:lnTo>
                    <a:lnTo>
                      <a:pt x="896752" y="310895"/>
                    </a:lnTo>
                    <a:lnTo>
                      <a:pt x="897392" y="308884"/>
                    </a:lnTo>
                    <a:lnTo>
                      <a:pt x="899989" y="304937"/>
                    </a:lnTo>
                    <a:lnTo>
                      <a:pt x="905404" y="295808"/>
                    </a:lnTo>
                    <a:lnTo>
                      <a:pt x="911614" y="285181"/>
                    </a:lnTo>
                    <a:lnTo>
                      <a:pt x="919879" y="271843"/>
                    </a:lnTo>
                    <a:lnTo>
                      <a:pt x="932062" y="251021"/>
                    </a:lnTo>
                    <a:lnTo>
                      <a:pt x="983862" y="163231"/>
                    </a:lnTo>
                    <a:lnTo>
                      <a:pt x="989795" y="153265"/>
                    </a:lnTo>
                    <a:lnTo>
                      <a:pt x="1017808" y="106845"/>
                    </a:lnTo>
                    <a:lnTo>
                      <a:pt x="1055144" y="43476"/>
                    </a:lnTo>
                    <a:lnTo>
                      <a:pt x="984199" y="43476"/>
                    </a:lnTo>
                    <a:lnTo>
                      <a:pt x="973778" y="42333"/>
                    </a:lnTo>
                    <a:lnTo>
                      <a:pt x="932445" y="31001"/>
                    </a:lnTo>
                    <a:lnTo>
                      <a:pt x="899895" y="10755"/>
                    </a:lnTo>
                    <a:lnTo>
                      <a:pt x="890015" y="1920"/>
                    </a:lnTo>
                    <a:lnTo>
                      <a:pt x="887364" y="0"/>
                    </a:lnTo>
                    <a:close/>
                  </a:path>
                  <a:path w="1066800" h="313689">
                    <a:moveTo>
                      <a:pt x="1063630" y="23500"/>
                    </a:moveTo>
                    <a:lnTo>
                      <a:pt x="1061617" y="26182"/>
                    </a:lnTo>
                    <a:lnTo>
                      <a:pt x="1058696" y="27359"/>
                    </a:lnTo>
                    <a:lnTo>
                      <a:pt x="1047551" y="32603"/>
                    </a:lnTo>
                    <a:lnTo>
                      <a:pt x="998159" y="43128"/>
                    </a:lnTo>
                    <a:lnTo>
                      <a:pt x="984199" y="43476"/>
                    </a:lnTo>
                    <a:lnTo>
                      <a:pt x="1055144" y="43476"/>
                    </a:lnTo>
                    <a:lnTo>
                      <a:pt x="1062989" y="30236"/>
                    </a:lnTo>
                    <a:lnTo>
                      <a:pt x="1063630" y="28834"/>
                    </a:lnTo>
                    <a:lnTo>
                      <a:pt x="1066312" y="26182"/>
                    </a:lnTo>
                    <a:lnTo>
                      <a:pt x="1065032" y="24780"/>
                    </a:lnTo>
                    <a:lnTo>
                      <a:pt x="1063630" y="23500"/>
                    </a:lnTo>
                    <a:close/>
                  </a:path>
                  <a:path w="1066800" h="313689">
                    <a:moveTo>
                      <a:pt x="62240" y="233690"/>
                    </a:moveTo>
                    <a:lnTo>
                      <a:pt x="56778" y="239890"/>
                    </a:lnTo>
                    <a:lnTo>
                      <a:pt x="49265" y="249204"/>
                    </a:lnTo>
                    <a:lnTo>
                      <a:pt x="25377" y="278583"/>
                    </a:lnTo>
                    <a:lnTo>
                      <a:pt x="16638" y="289461"/>
                    </a:lnTo>
                    <a:lnTo>
                      <a:pt x="8726" y="299228"/>
                    </a:lnTo>
                    <a:lnTo>
                      <a:pt x="0" y="308884"/>
                    </a:lnTo>
                    <a:lnTo>
                      <a:pt x="170840" y="310286"/>
                    </a:lnTo>
                    <a:lnTo>
                      <a:pt x="171602" y="309524"/>
                    </a:lnTo>
                    <a:lnTo>
                      <a:pt x="172211" y="309524"/>
                    </a:lnTo>
                    <a:lnTo>
                      <a:pt x="180738" y="306360"/>
                    </a:lnTo>
                    <a:lnTo>
                      <a:pt x="224789" y="283977"/>
                    </a:lnTo>
                    <a:lnTo>
                      <a:pt x="235329" y="275996"/>
                    </a:lnTo>
                    <a:lnTo>
                      <a:pt x="95768" y="275996"/>
                    </a:lnTo>
                    <a:lnTo>
                      <a:pt x="93116" y="273954"/>
                    </a:lnTo>
                    <a:lnTo>
                      <a:pt x="93116" y="273314"/>
                    </a:lnTo>
                    <a:lnTo>
                      <a:pt x="92476" y="273314"/>
                    </a:lnTo>
                    <a:lnTo>
                      <a:pt x="86728" y="267839"/>
                    </a:lnTo>
                    <a:lnTo>
                      <a:pt x="78115" y="258547"/>
                    </a:lnTo>
                    <a:lnTo>
                      <a:pt x="70606" y="248319"/>
                    </a:lnTo>
                    <a:lnTo>
                      <a:pt x="64282" y="236981"/>
                    </a:lnTo>
                    <a:lnTo>
                      <a:pt x="62240" y="233690"/>
                    </a:lnTo>
                    <a:close/>
                  </a:path>
                  <a:path w="1066800" h="313689">
                    <a:moveTo>
                      <a:pt x="91408" y="17480"/>
                    </a:moveTo>
                    <a:lnTo>
                      <a:pt x="74425" y="18104"/>
                    </a:lnTo>
                    <a:lnTo>
                      <a:pt x="65988" y="27903"/>
                    </a:lnTo>
                    <a:lnTo>
                      <a:pt x="62245" y="43561"/>
                    </a:lnTo>
                    <a:lnTo>
                      <a:pt x="62304" y="55799"/>
                    </a:lnTo>
                    <a:lnTo>
                      <a:pt x="62408" y="68079"/>
                    </a:lnTo>
                    <a:lnTo>
                      <a:pt x="62656" y="92857"/>
                    </a:lnTo>
                    <a:lnTo>
                      <a:pt x="62752" y="105405"/>
                    </a:lnTo>
                    <a:lnTo>
                      <a:pt x="62772" y="130940"/>
                    </a:lnTo>
                    <a:lnTo>
                      <a:pt x="62647" y="143976"/>
                    </a:lnTo>
                    <a:lnTo>
                      <a:pt x="62401" y="157225"/>
                    </a:lnTo>
                    <a:lnTo>
                      <a:pt x="62011" y="170709"/>
                    </a:lnTo>
                    <a:lnTo>
                      <a:pt x="62487" y="181927"/>
                    </a:lnTo>
                    <a:lnTo>
                      <a:pt x="69574" y="220329"/>
                    </a:lnTo>
                    <a:lnTo>
                      <a:pt x="90334" y="256917"/>
                    </a:lnTo>
                    <a:lnTo>
                      <a:pt x="103144" y="268620"/>
                    </a:lnTo>
                    <a:lnTo>
                      <a:pt x="103906" y="271271"/>
                    </a:lnTo>
                    <a:lnTo>
                      <a:pt x="101864" y="273314"/>
                    </a:lnTo>
                    <a:lnTo>
                      <a:pt x="100462" y="275356"/>
                    </a:lnTo>
                    <a:lnTo>
                      <a:pt x="95768" y="275996"/>
                    </a:lnTo>
                    <a:lnTo>
                      <a:pt x="235329" y="275996"/>
                    </a:lnTo>
                    <a:lnTo>
                      <a:pt x="245299" y="267116"/>
                    </a:lnTo>
                    <a:lnTo>
                      <a:pt x="270142" y="236085"/>
                    </a:lnTo>
                    <a:lnTo>
                      <a:pt x="278129" y="220858"/>
                    </a:lnTo>
                    <a:lnTo>
                      <a:pt x="278129" y="220217"/>
                    </a:lnTo>
                    <a:lnTo>
                      <a:pt x="198327" y="219843"/>
                    </a:lnTo>
                    <a:lnTo>
                      <a:pt x="158858" y="218941"/>
                    </a:lnTo>
                    <a:lnTo>
                      <a:pt x="130339" y="217880"/>
                    </a:lnTo>
                    <a:lnTo>
                      <a:pt x="119815" y="210337"/>
                    </a:lnTo>
                    <a:lnTo>
                      <a:pt x="113412" y="198334"/>
                    </a:lnTo>
                    <a:lnTo>
                      <a:pt x="111251" y="182622"/>
                    </a:lnTo>
                    <a:lnTo>
                      <a:pt x="111251" y="37612"/>
                    </a:lnTo>
                    <a:lnTo>
                      <a:pt x="109270" y="30200"/>
                    </a:lnTo>
                    <a:lnTo>
                      <a:pt x="102936" y="21860"/>
                    </a:lnTo>
                    <a:lnTo>
                      <a:pt x="91408" y="17480"/>
                    </a:lnTo>
                    <a:close/>
                  </a:path>
                </a:pathLst>
              </a:custGeom>
              <a:solidFill>
                <a:schemeClr val="tx1"/>
              </a:solidFill>
            </p:spPr>
            <p:txBody>
              <a:bodyPr wrap="square" lIns="0" tIns="0" rIns="0" bIns="0" rtlCol="0"/>
              <a:lstStyle/>
              <a:p>
                <a:endParaRPr>
                  <a:solidFill>
                    <a:prstClr val="black"/>
                  </a:solidFill>
                </a:endParaRPr>
              </a:p>
            </p:txBody>
          </p:sp>
          <p:sp>
            <p:nvSpPr>
              <p:cNvPr id="16" name="object 16"/>
              <p:cNvSpPr/>
              <p:nvPr/>
            </p:nvSpPr>
            <p:spPr>
              <a:xfrm>
                <a:off x="4589783" y="1676400"/>
                <a:ext cx="432582" cy="340360"/>
              </a:xfrm>
              <a:custGeom>
                <a:avLst/>
                <a:gdLst/>
                <a:ahLst/>
                <a:cxnLst/>
                <a:rect l="l" t="t" r="r" b="b"/>
                <a:pathLst>
                  <a:path w="468629" h="340360">
                    <a:moveTo>
                      <a:pt x="33581" y="196165"/>
                    </a:moveTo>
                    <a:lnTo>
                      <a:pt x="16771" y="197373"/>
                    </a:lnTo>
                    <a:lnTo>
                      <a:pt x="7752" y="205377"/>
                    </a:lnTo>
                    <a:lnTo>
                      <a:pt x="0" y="220613"/>
                    </a:lnTo>
                    <a:lnTo>
                      <a:pt x="1456" y="233034"/>
                    </a:lnTo>
                    <a:lnTo>
                      <a:pt x="7770" y="243642"/>
                    </a:lnTo>
                    <a:lnTo>
                      <a:pt x="16019" y="250634"/>
                    </a:lnTo>
                    <a:lnTo>
                      <a:pt x="28302" y="258906"/>
                    </a:lnTo>
                    <a:lnTo>
                      <a:pt x="70213" y="288367"/>
                    </a:lnTo>
                    <a:lnTo>
                      <a:pt x="120707" y="323157"/>
                    </a:lnTo>
                    <a:lnTo>
                      <a:pt x="155638" y="340283"/>
                    </a:lnTo>
                    <a:lnTo>
                      <a:pt x="166588" y="337352"/>
                    </a:lnTo>
                    <a:lnTo>
                      <a:pt x="175634" y="330297"/>
                    </a:lnTo>
                    <a:lnTo>
                      <a:pt x="181527" y="319643"/>
                    </a:lnTo>
                    <a:lnTo>
                      <a:pt x="182289" y="318241"/>
                    </a:lnTo>
                    <a:lnTo>
                      <a:pt x="182929" y="316991"/>
                    </a:lnTo>
                    <a:lnTo>
                      <a:pt x="185255" y="313635"/>
                    </a:lnTo>
                    <a:lnTo>
                      <a:pt x="193481" y="304413"/>
                    </a:lnTo>
                    <a:lnTo>
                      <a:pt x="201961" y="295132"/>
                    </a:lnTo>
                    <a:lnTo>
                      <a:pt x="210978" y="285452"/>
                    </a:lnTo>
                    <a:lnTo>
                      <a:pt x="219487" y="276064"/>
                    </a:lnTo>
                    <a:lnTo>
                      <a:pt x="224323" y="270631"/>
                    </a:lnTo>
                    <a:lnTo>
                      <a:pt x="147359" y="270631"/>
                    </a:lnTo>
                    <a:lnTo>
                      <a:pt x="145957" y="269991"/>
                    </a:lnTo>
                    <a:lnTo>
                      <a:pt x="138846" y="264832"/>
                    </a:lnTo>
                    <a:lnTo>
                      <a:pt x="129191" y="258008"/>
                    </a:lnTo>
                    <a:lnTo>
                      <a:pt x="86351" y="228151"/>
                    </a:lnTo>
                    <a:lnTo>
                      <a:pt x="77059" y="221516"/>
                    </a:lnTo>
                    <a:lnTo>
                      <a:pt x="67100" y="214613"/>
                    </a:lnTo>
                    <a:lnTo>
                      <a:pt x="43902" y="198795"/>
                    </a:lnTo>
                    <a:lnTo>
                      <a:pt x="33581" y="196165"/>
                    </a:lnTo>
                    <a:close/>
                  </a:path>
                  <a:path w="468629" h="340360">
                    <a:moveTo>
                      <a:pt x="230358" y="69189"/>
                    </a:moveTo>
                    <a:lnTo>
                      <a:pt x="152053" y="69189"/>
                    </a:lnTo>
                    <a:lnTo>
                      <a:pt x="153455" y="69829"/>
                    </a:lnTo>
                    <a:lnTo>
                      <a:pt x="162556" y="79857"/>
                    </a:lnTo>
                    <a:lnTo>
                      <a:pt x="168628" y="86579"/>
                    </a:lnTo>
                    <a:lnTo>
                      <a:pt x="189519" y="109471"/>
                    </a:lnTo>
                    <a:lnTo>
                      <a:pt x="197011" y="117591"/>
                    </a:lnTo>
                    <a:lnTo>
                      <a:pt x="198291" y="118871"/>
                    </a:lnTo>
                    <a:lnTo>
                      <a:pt x="198291" y="214243"/>
                    </a:lnTo>
                    <a:lnTo>
                      <a:pt x="191789" y="221719"/>
                    </a:lnTo>
                    <a:lnTo>
                      <a:pt x="183067" y="231074"/>
                    </a:lnTo>
                    <a:lnTo>
                      <a:pt x="174505" y="240428"/>
                    </a:lnTo>
                    <a:lnTo>
                      <a:pt x="166165" y="249783"/>
                    </a:lnTo>
                    <a:lnTo>
                      <a:pt x="154735" y="261213"/>
                    </a:lnTo>
                    <a:lnTo>
                      <a:pt x="150011" y="267949"/>
                    </a:lnTo>
                    <a:lnTo>
                      <a:pt x="147359" y="270631"/>
                    </a:lnTo>
                    <a:lnTo>
                      <a:pt x="224323" y="270631"/>
                    </a:lnTo>
                    <a:lnTo>
                      <a:pt x="227980" y="266524"/>
                    </a:lnTo>
                    <a:lnTo>
                      <a:pt x="236513" y="257159"/>
                    </a:lnTo>
                    <a:lnTo>
                      <a:pt x="237915" y="255117"/>
                    </a:lnTo>
                    <a:lnTo>
                      <a:pt x="239165" y="254507"/>
                    </a:lnTo>
                    <a:lnTo>
                      <a:pt x="292139" y="254507"/>
                    </a:lnTo>
                    <a:lnTo>
                      <a:pt x="295553" y="253867"/>
                    </a:lnTo>
                    <a:lnTo>
                      <a:pt x="329721" y="226923"/>
                    </a:lnTo>
                    <a:lnTo>
                      <a:pt x="331001" y="223631"/>
                    </a:lnTo>
                    <a:lnTo>
                      <a:pt x="333043" y="222991"/>
                    </a:lnTo>
                    <a:lnTo>
                      <a:pt x="468405" y="222991"/>
                    </a:lnTo>
                    <a:lnTo>
                      <a:pt x="465998" y="215143"/>
                    </a:lnTo>
                    <a:lnTo>
                      <a:pt x="462799" y="204895"/>
                    </a:lnTo>
                    <a:lnTo>
                      <a:pt x="460224" y="193478"/>
                    </a:lnTo>
                    <a:lnTo>
                      <a:pt x="458289" y="180200"/>
                    </a:lnTo>
                    <a:lnTo>
                      <a:pt x="457007" y="164369"/>
                    </a:lnTo>
                    <a:lnTo>
                      <a:pt x="457757" y="151569"/>
                    </a:lnTo>
                    <a:lnTo>
                      <a:pt x="459541" y="139014"/>
                    </a:lnTo>
                    <a:lnTo>
                      <a:pt x="462436" y="126740"/>
                    </a:lnTo>
                    <a:lnTo>
                      <a:pt x="466515" y="114787"/>
                    </a:lnTo>
                    <a:lnTo>
                      <a:pt x="467765" y="110093"/>
                    </a:lnTo>
                    <a:lnTo>
                      <a:pt x="332403" y="110093"/>
                    </a:lnTo>
                    <a:lnTo>
                      <a:pt x="331001" y="109453"/>
                    </a:lnTo>
                    <a:lnTo>
                      <a:pt x="329176" y="105654"/>
                    </a:lnTo>
                    <a:lnTo>
                      <a:pt x="321938" y="94540"/>
                    </a:lnTo>
                    <a:lnTo>
                      <a:pt x="312357" y="86458"/>
                    </a:lnTo>
                    <a:lnTo>
                      <a:pt x="300221" y="81524"/>
                    </a:lnTo>
                    <a:lnTo>
                      <a:pt x="285381" y="79857"/>
                    </a:lnTo>
                    <a:lnTo>
                      <a:pt x="241847" y="79857"/>
                    </a:lnTo>
                    <a:lnTo>
                      <a:pt x="238555" y="78607"/>
                    </a:lnTo>
                    <a:lnTo>
                      <a:pt x="230358" y="69189"/>
                    </a:lnTo>
                    <a:close/>
                  </a:path>
                  <a:path w="468629" h="340360">
                    <a:moveTo>
                      <a:pt x="165525" y="0"/>
                    </a:moveTo>
                    <a:lnTo>
                      <a:pt x="152693" y="0"/>
                    </a:lnTo>
                    <a:lnTo>
                      <a:pt x="148761" y="1371"/>
                    </a:lnTo>
                    <a:lnTo>
                      <a:pt x="144677" y="2651"/>
                    </a:lnTo>
                    <a:lnTo>
                      <a:pt x="135488" y="9669"/>
                    </a:lnTo>
                    <a:lnTo>
                      <a:pt x="102653" y="32359"/>
                    </a:lnTo>
                    <a:lnTo>
                      <a:pt x="34821" y="79857"/>
                    </a:lnTo>
                    <a:lnTo>
                      <a:pt x="19343" y="90677"/>
                    </a:lnTo>
                    <a:lnTo>
                      <a:pt x="15289" y="93329"/>
                    </a:lnTo>
                    <a:lnTo>
                      <a:pt x="11327" y="97383"/>
                    </a:lnTo>
                    <a:lnTo>
                      <a:pt x="5881" y="109453"/>
                    </a:lnTo>
                    <a:lnTo>
                      <a:pt x="5876" y="110093"/>
                    </a:lnTo>
                    <a:lnTo>
                      <a:pt x="5941" y="120934"/>
                    </a:lnTo>
                    <a:lnTo>
                      <a:pt x="10815" y="132177"/>
                    </a:lnTo>
                    <a:lnTo>
                      <a:pt x="20770" y="141661"/>
                    </a:lnTo>
                    <a:lnTo>
                      <a:pt x="31652" y="144625"/>
                    </a:lnTo>
                    <a:lnTo>
                      <a:pt x="43293" y="143031"/>
                    </a:lnTo>
                    <a:lnTo>
                      <a:pt x="55743" y="136708"/>
                    </a:lnTo>
                    <a:lnTo>
                      <a:pt x="94409" y="109453"/>
                    </a:lnTo>
                    <a:lnTo>
                      <a:pt x="136899" y="79850"/>
                    </a:lnTo>
                    <a:lnTo>
                      <a:pt x="149401" y="71231"/>
                    </a:lnTo>
                    <a:lnTo>
                      <a:pt x="152053" y="69189"/>
                    </a:lnTo>
                    <a:lnTo>
                      <a:pt x="230358" y="69189"/>
                    </a:lnTo>
                    <a:lnTo>
                      <a:pt x="194969" y="30205"/>
                    </a:lnTo>
                    <a:lnTo>
                      <a:pt x="188873" y="25511"/>
                    </a:lnTo>
                    <a:lnTo>
                      <a:pt x="185451" y="15923"/>
                    </a:lnTo>
                    <a:lnTo>
                      <a:pt x="177496" y="6004"/>
                    </a:lnTo>
                    <a:lnTo>
                      <a:pt x="165525" y="0"/>
                    </a:lnTo>
                    <a:close/>
                  </a:path>
                  <a:path w="468629" h="340360">
                    <a:moveTo>
                      <a:pt x="259810" y="79587"/>
                    </a:moveTo>
                    <a:lnTo>
                      <a:pt x="247303" y="79857"/>
                    </a:lnTo>
                    <a:lnTo>
                      <a:pt x="285381" y="79857"/>
                    </a:lnTo>
                    <a:lnTo>
                      <a:pt x="259810" y="79587"/>
                    </a:lnTo>
                    <a:close/>
                  </a:path>
                </a:pathLst>
              </a:custGeom>
              <a:solidFill>
                <a:schemeClr val="tx1"/>
              </a:solidFill>
            </p:spPr>
            <p:txBody>
              <a:bodyPr wrap="square" lIns="0" tIns="0" rIns="0" bIns="0" rtlCol="0"/>
              <a:lstStyle/>
              <a:p>
                <a:endParaRPr>
                  <a:solidFill>
                    <a:prstClr val="black"/>
                  </a:solidFill>
                </a:endParaRPr>
              </a:p>
            </p:txBody>
          </p:sp>
          <p:sp>
            <p:nvSpPr>
              <p:cNvPr id="17" name="object 17"/>
              <p:cNvSpPr/>
              <p:nvPr/>
            </p:nvSpPr>
            <p:spPr>
              <a:xfrm>
                <a:off x="5040313" y="1828803"/>
                <a:ext cx="213360" cy="231140"/>
              </a:xfrm>
              <a:custGeom>
                <a:avLst/>
                <a:gdLst/>
                <a:ahLst/>
                <a:cxnLst/>
                <a:rect l="l" t="t" r="r" b="b"/>
                <a:pathLst>
                  <a:path w="231139" h="231139">
                    <a:moveTo>
                      <a:pt x="123853" y="0"/>
                    </a:moveTo>
                    <a:lnTo>
                      <a:pt x="84849" y="4151"/>
                    </a:lnTo>
                    <a:lnTo>
                      <a:pt x="40723" y="27398"/>
                    </a:lnTo>
                    <a:lnTo>
                      <a:pt x="14457" y="58812"/>
                    </a:lnTo>
                    <a:lnTo>
                      <a:pt x="567" y="106385"/>
                    </a:lnTo>
                    <a:lnTo>
                      <a:pt x="0" y="121160"/>
                    </a:lnTo>
                    <a:lnTo>
                      <a:pt x="1289" y="133717"/>
                    </a:lnTo>
                    <a:lnTo>
                      <a:pt x="18830" y="178593"/>
                    </a:lnTo>
                    <a:lnTo>
                      <a:pt x="46396" y="208207"/>
                    </a:lnTo>
                    <a:lnTo>
                      <a:pt x="90605" y="228633"/>
                    </a:lnTo>
                    <a:lnTo>
                      <a:pt x="114846" y="230912"/>
                    </a:lnTo>
                    <a:lnTo>
                      <a:pt x="128328" y="230133"/>
                    </a:lnTo>
                    <a:lnTo>
                      <a:pt x="165086" y="219964"/>
                    </a:lnTo>
                    <a:lnTo>
                      <a:pt x="196961" y="197112"/>
                    </a:lnTo>
                    <a:lnTo>
                      <a:pt x="204334" y="189526"/>
                    </a:lnTo>
                    <a:lnTo>
                      <a:pt x="101720" y="189526"/>
                    </a:lnTo>
                    <a:lnTo>
                      <a:pt x="89552" y="186025"/>
                    </a:lnTo>
                    <a:lnTo>
                      <a:pt x="58207" y="162974"/>
                    </a:lnTo>
                    <a:lnTo>
                      <a:pt x="41473" y="123584"/>
                    </a:lnTo>
                    <a:lnTo>
                      <a:pt x="40669" y="107376"/>
                    </a:lnTo>
                    <a:lnTo>
                      <a:pt x="43494" y="93915"/>
                    </a:lnTo>
                    <a:lnTo>
                      <a:pt x="65420" y="59590"/>
                    </a:lnTo>
                    <a:lnTo>
                      <a:pt x="101788" y="41246"/>
                    </a:lnTo>
                    <a:lnTo>
                      <a:pt x="115845" y="40214"/>
                    </a:lnTo>
                    <a:lnTo>
                      <a:pt x="203366" y="40214"/>
                    </a:lnTo>
                    <a:lnTo>
                      <a:pt x="201670" y="38194"/>
                    </a:lnTo>
                    <a:lnTo>
                      <a:pt x="169926" y="13119"/>
                    </a:lnTo>
                    <a:lnTo>
                      <a:pt x="135971" y="1312"/>
                    </a:lnTo>
                    <a:lnTo>
                      <a:pt x="123853" y="0"/>
                    </a:lnTo>
                    <a:close/>
                  </a:path>
                  <a:path w="231139" h="231139">
                    <a:moveTo>
                      <a:pt x="203366" y="40214"/>
                    </a:moveTo>
                    <a:lnTo>
                      <a:pt x="115845" y="40214"/>
                    </a:lnTo>
                    <a:lnTo>
                      <a:pt x="127530" y="40972"/>
                    </a:lnTo>
                    <a:lnTo>
                      <a:pt x="140507" y="44146"/>
                    </a:lnTo>
                    <a:lnTo>
                      <a:pt x="172843" y="66875"/>
                    </a:lnTo>
                    <a:lnTo>
                      <a:pt x="190043" y="105990"/>
                    </a:lnTo>
                    <a:lnTo>
                      <a:pt x="191247" y="121908"/>
                    </a:lnTo>
                    <a:lnTo>
                      <a:pt x="189028" y="134539"/>
                    </a:lnTo>
                    <a:lnTo>
                      <a:pt x="159654" y="175346"/>
                    </a:lnTo>
                    <a:lnTo>
                      <a:pt x="118572" y="189285"/>
                    </a:lnTo>
                    <a:lnTo>
                      <a:pt x="101720" y="189526"/>
                    </a:lnTo>
                    <a:lnTo>
                      <a:pt x="204334" y="189526"/>
                    </a:lnTo>
                    <a:lnTo>
                      <a:pt x="225695" y="152350"/>
                    </a:lnTo>
                    <a:lnTo>
                      <a:pt x="231151" y="127600"/>
                    </a:lnTo>
                    <a:lnTo>
                      <a:pt x="231151" y="103338"/>
                    </a:lnTo>
                    <a:lnTo>
                      <a:pt x="230389" y="98644"/>
                    </a:lnTo>
                    <a:lnTo>
                      <a:pt x="229778" y="93915"/>
                    </a:lnTo>
                    <a:lnTo>
                      <a:pt x="226810" y="80917"/>
                    </a:lnTo>
                    <a:lnTo>
                      <a:pt x="222450" y="69372"/>
                    </a:lnTo>
                    <a:lnTo>
                      <a:pt x="216866" y="58447"/>
                    </a:lnTo>
                    <a:lnTo>
                      <a:pt x="209969" y="48077"/>
                    </a:lnTo>
                    <a:lnTo>
                      <a:pt x="203366" y="40214"/>
                    </a:lnTo>
                    <a:close/>
                  </a:path>
                </a:pathLst>
              </a:custGeom>
              <a:solidFill>
                <a:schemeClr val="tx1"/>
              </a:solidFill>
            </p:spPr>
            <p:txBody>
              <a:bodyPr wrap="square" lIns="0" tIns="0" rIns="0" bIns="0" rtlCol="0"/>
              <a:lstStyle/>
              <a:p>
                <a:endParaRPr>
                  <a:solidFill>
                    <a:prstClr val="black"/>
                  </a:solidFill>
                </a:endParaRPr>
              </a:p>
            </p:txBody>
          </p:sp>
          <p:sp>
            <p:nvSpPr>
              <p:cNvPr id="18" name="object 18"/>
              <p:cNvSpPr/>
              <p:nvPr/>
            </p:nvSpPr>
            <p:spPr>
              <a:xfrm>
                <a:off x="4343414" y="1905004"/>
                <a:ext cx="208085" cy="331470"/>
              </a:xfrm>
              <a:custGeom>
                <a:avLst/>
                <a:gdLst/>
                <a:ahLst/>
                <a:cxnLst/>
                <a:rect l="l" t="t" r="r" b="b"/>
                <a:pathLst>
                  <a:path w="225425" h="331469">
                    <a:moveTo>
                      <a:pt x="196717" y="0"/>
                    </a:moveTo>
                    <a:lnTo>
                      <a:pt x="18908" y="1939"/>
                    </a:lnTo>
                    <a:lnTo>
                      <a:pt x="8869" y="8195"/>
                    </a:lnTo>
                    <a:lnTo>
                      <a:pt x="2333" y="20268"/>
                    </a:lnTo>
                    <a:lnTo>
                      <a:pt x="0" y="38875"/>
                    </a:lnTo>
                    <a:lnTo>
                      <a:pt x="23" y="207625"/>
                    </a:lnTo>
                    <a:lnTo>
                      <a:pt x="249" y="257749"/>
                    </a:lnTo>
                    <a:lnTo>
                      <a:pt x="749" y="297175"/>
                    </a:lnTo>
                    <a:lnTo>
                      <a:pt x="35833" y="331069"/>
                    </a:lnTo>
                    <a:lnTo>
                      <a:pt x="201104" y="330923"/>
                    </a:lnTo>
                    <a:lnTo>
                      <a:pt x="213519" y="326689"/>
                    </a:lnTo>
                    <a:lnTo>
                      <a:pt x="220732" y="317749"/>
                    </a:lnTo>
                    <a:lnTo>
                      <a:pt x="107929" y="317749"/>
                    </a:lnTo>
                    <a:lnTo>
                      <a:pt x="103875" y="313696"/>
                    </a:lnTo>
                    <a:lnTo>
                      <a:pt x="103875" y="308209"/>
                    </a:lnTo>
                    <a:lnTo>
                      <a:pt x="103235" y="303515"/>
                    </a:lnTo>
                    <a:lnTo>
                      <a:pt x="107929" y="298821"/>
                    </a:lnTo>
                    <a:lnTo>
                      <a:pt x="224525" y="298821"/>
                    </a:lnTo>
                    <a:lnTo>
                      <a:pt x="224621" y="284740"/>
                    </a:lnTo>
                    <a:lnTo>
                      <a:pt x="23500" y="284740"/>
                    </a:lnTo>
                    <a:lnTo>
                      <a:pt x="23500" y="44953"/>
                    </a:lnTo>
                    <a:lnTo>
                      <a:pt x="225150" y="44953"/>
                    </a:lnTo>
                    <a:lnTo>
                      <a:pt x="225155" y="32121"/>
                    </a:lnTo>
                    <a:lnTo>
                      <a:pt x="224515" y="28829"/>
                    </a:lnTo>
                    <a:lnTo>
                      <a:pt x="220736" y="13215"/>
                    </a:lnTo>
                    <a:lnTo>
                      <a:pt x="210793" y="3757"/>
                    </a:lnTo>
                    <a:lnTo>
                      <a:pt x="196717" y="0"/>
                    </a:lnTo>
                    <a:close/>
                  </a:path>
                  <a:path w="225425" h="331469">
                    <a:moveTo>
                      <a:pt x="224525" y="298821"/>
                    </a:moveTo>
                    <a:lnTo>
                      <a:pt x="117988" y="298821"/>
                    </a:lnTo>
                    <a:lnTo>
                      <a:pt x="122041" y="302875"/>
                    </a:lnTo>
                    <a:lnTo>
                      <a:pt x="122041" y="313696"/>
                    </a:lnTo>
                    <a:lnTo>
                      <a:pt x="117988" y="317749"/>
                    </a:lnTo>
                    <a:lnTo>
                      <a:pt x="220732" y="317749"/>
                    </a:lnTo>
                    <a:lnTo>
                      <a:pt x="221863" y="316347"/>
                    </a:lnTo>
                    <a:lnTo>
                      <a:pt x="224515" y="311013"/>
                    </a:lnTo>
                    <a:lnTo>
                      <a:pt x="224525" y="298821"/>
                    </a:lnTo>
                    <a:close/>
                  </a:path>
                  <a:path w="225425" h="331469">
                    <a:moveTo>
                      <a:pt x="225150" y="44953"/>
                    </a:moveTo>
                    <a:lnTo>
                      <a:pt x="201046" y="44953"/>
                    </a:lnTo>
                    <a:lnTo>
                      <a:pt x="201046" y="284740"/>
                    </a:lnTo>
                    <a:lnTo>
                      <a:pt x="224621" y="284740"/>
                    </a:lnTo>
                    <a:lnTo>
                      <a:pt x="224776" y="257749"/>
                    </a:lnTo>
                    <a:lnTo>
                      <a:pt x="224979" y="207625"/>
                    </a:lnTo>
                    <a:lnTo>
                      <a:pt x="225080" y="164587"/>
                    </a:lnTo>
                    <a:lnTo>
                      <a:pt x="225150" y="44953"/>
                    </a:lnTo>
                    <a:close/>
                  </a:path>
                </a:pathLst>
              </a:custGeom>
              <a:solidFill>
                <a:schemeClr val="tx1"/>
              </a:solidFill>
            </p:spPr>
            <p:txBody>
              <a:bodyPr wrap="square" lIns="0" tIns="0" rIns="0" bIns="0" rtlCol="0"/>
              <a:lstStyle/>
              <a:p>
                <a:endParaRPr>
                  <a:solidFill>
                    <a:prstClr val="black"/>
                  </a:solidFill>
                </a:endParaRPr>
              </a:p>
            </p:txBody>
          </p:sp>
          <p:sp>
            <p:nvSpPr>
              <p:cNvPr id="19" name="object 19"/>
              <p:cNvSpPr/>
              <p:nvPr/>
            </p:nvSpPr>
            <p:spPr>
              <a:xfrm>
                <a:off x="4611272" y="2015494"/>
                <a:ext cx="36928" cy="118110"/>
              </a:xfrm>
              <a:custGeom>
                <a:avLst/>
                <a:gdLst/>
                <a:ahLst/>
                <a:cxnLst/>
                <a:rect l="l" t="t" r="r" b="b"/>
                <a:pathLst>
                  <a:path w="40004" h="118110">
                    <a:moveTo>
                      <a:pt x="761" y="116860"/>
                    </a:moveTo>
                    <a:lnTo>
                      <a:pt x="0" y="116860"/>
                    </a:lnTo>
                    <a:lnTo>
                      <a:pt x="761" y="117622"/>
                    </a:lnTo>
                    <a:lnTo>
                      <a:pt x="761" y="116860"/>
                    </a:lnTo>
                    <a:close/>
                  </a:path>
                  <a:path w="40004" h="118110">
                    <a:moveTo>
                      <a:pt x="16154" y="0"/>
                    </a:moveTo>
                    <a:lnTo>
                      <a:pt x="9418" y="640"/>
                    </a:lnTo>
                    <a:lnTo>
                      <a:pt x="1402" y="640"/>
                    </a:lnTo>
                    <a:lnTo>
                      <a:pt x="761" y="2042"/>
                    </a:lnTo>
                    <a:lnTo>
                      <a:pt x="761" y="116860"/>
                    </a:lnTo>
                    <a:lnTo>
                      <a:pt x="27584" y="116860"/>
                    </a:lnTo>
                    <a:lnTo>
                      <a:pt x="35051" y="112166"/>
                    </a:lnTo>
                    <a:lnTo>
                      <a:pt x="37332" y="103319"/>
                    </a:lnTo>
                    <a:lnTo>
                      <a:pt x="37038" y="91065"/>
                    </a:lnTo>
                    <a:lnTo>
                      <a:pt x="29596" y="81290"/>
                    </a:lnTo>
                    <a:lnTo>
                      <a:pt x="28346" y="79888"/>
                    </a:lnTo>
                    <a:lnTo>
                      <a:pt x="26304" y="79247"/>
                    </a:lnTo>
                    <a:lnTo>
                      <a:pt x="23621" y="78638"/>
                    </a:lnTo>
                    <a:lnTo>
                      <a:pt x="33040" y="75194"/>
                    </a:lnTo>
                    <a:lnTo>
                      <a:pt x="38374" y="69220"/>
                    </a:lnTo>
                    <a:lnTo>
                      <a:pt x="38374" y="59829"/>
                    </a:lnTo>
                    <a:lnTo>
                      <a:pt x="35089" y="47738"/>
                    </a:lnTo>
                    <a:lnTo>
                      <a:pt x="24262" y="39623"/>
                    </a:lnTo>
                    <a:lnTo>
                      <a:pt x="25664" y="39014"/>
                    </a:lnTo>
                    <a:lnTo>
                      <a:pt x="26304" y="39014"/>
                    </a:lnTo>
                    <a:lnTo>
                      <a:pt x="26944" y="38252"/>
                    </a:lnTo>
                    <a:lnTo>
                      <a:pt x="34289" y="34930"/>
                    </a:lnTo>
                    <a:lnTo>
                      <a:pt x="39776" y="26182"/>
                    </a:lnTo>
                    <a:lnTo>
                      <a:pt x="38374" y="18806"/>
                    </a:lnTo>
                    <a:lnTo>
                      <a:pt x="37734" y="10058"/>
                    </a:lnTo>
                    <a:lnTo>
                      <a:pt x="31638" y="3322"/>
                    </a:lnTo>
                    <a:lnTo>
                      <a:pt x="16154" y="0"/>
                    </a:lnTo>
                    <a:close/>
                  </a:path>
                </a:pathLst>
              </a:custGeom>
              <a:solidFill>
                <a:schemeClr val="tx1"/>
              </a:solidFill>
            </p:spPr>
            <p:txBody>
              <a:bodyPr wrap="square" lIns="0" tIns="0" rIns="0" bIns="0" rtlCol="0"/>
              <a:lstStyle/>
              <a:p>
                <a:endParaRPr>
                  <a:solidFill>
                    <a:prstClr val="black"/>
                  </a:solidFill>
                </a:endParaRPr>
              </a:p>
            </p:txBody>
          </p:sp>
          <p:sp>
            <p:nvSpPr>
              <p:cNvPr id="20" name="object 20"/>
              <p:cNvSpPr/>
              <p:nvPr/>
            </p:nvSpPr>
            <p:spPr>
              <a:xfrm>
                <a:off x="4559598" y="1999614"/>
                <a:ext cx="34583" cy="41275"/>
              </a:xfrm>
              <a:custGeom>
                <a:avLst/>
                <a:gdLst/>
                <a:ahLst/>
                <a:cxnLst/>
                <a:rect l="l" t="t" r="r" b="b"/>
                <a:pathLst>
                  <a:path w="37464" h="41275">
                    <a:moveTo>
                      <a:pt x="18135" y="0"/>
                    </a:moveTo>
                    <a:lnTo>
                      <a:pt x="1371" y="0"/>
                    </a:lnTo>
                    <a:lnTo>
                      <a:pt x="0" y="1402"/>
                    </a:lnTo>
                    <a:lnTo>
                      <a:pt x="0" y="38496"/>
                    </a:lnTo>
                    <a:lnTo>
                      <a:pt x="609" y="40507"/>
                    </a:lnTo>
                    <a:lnTo>
                      <a:pt x="8747" y="40507"/>
                    </a:lnTo>
                    <a:lnTo>
                      <a:pt x="14721" y="41147"/>
                    </a:lnTo>
                    <a:lnTo>
                      <a:pt x="24562" y="38634"/>
                    </a:lnTo>
                    <a:lnTo>
                      <a:pt x="34250" y="30522"/>
                    </a:lnTo>
                    <a:lnTo>
                      <a:pt x="37290" y="17056"/>
                    </a:lnTo>
                    <a:lnTo>
                      <a:pt x="30775" y="5227"/>
                    </a:lnTo>
                    <a:lnTo>
                      <a:pt x="18135" y="0"/>
                    </a:lnTo>
                    <a:close/>
                  </a:path>
                </a:pathLst>
              </a:custGeom>
              <a:solidFill>
                <a:schemeClr val="tx1"/>
              </a:solidFill>
            </p:spPr>
            <p:txBody>
              <a:bodyPr wrap="square" lIns="0" tIns="0" rIns="0" bIns="0" rtlCol="0"/>
              <a:lstStyle/>
              <a:p>
                <a:endParaRPr>
                  <a:solidFill>
                    <a:prstClr val="black"/>
                  </a:solidFill>
                </a:endParaRPr>
              </a:p>
            </p:txBody>
          </p:sp>
          <p:sp>
            <p:nvSpPr>
              <p:cNvPr id="21" name="object 21"/>
              <p:cNvSpPr/>
              <p:nvPr/>
            </p:nvSpPr>
            <p:spPr>
              <a:xfrm>
                <a:off x="4380221" y="1978395"/>
                <a:ext cx="130712" cy="40640"/>
              </a:xfrm>
              <a:custGeom>
                <a:avLst/>
                <a:gdLst/>
                <a:ahLst/>
                <a:cxnLst/>
                <a:rect l="l" t="t" r="r" b="b"/>
                <a:pathLst>
                  <a:path w="141604" h="40639">
                    <a:moveTo>
                      <a:pt x="70987" y="0"/>
                    </a:moveTo>
                    <a:lnTo>
                      <a:pt x="22678" y="12395"/>
                    </a:lnTo>
                    <a:lnTo>
                      <a:pt x="0" y="29474"/>
                    </a:lnTo>
                    <a:lnTo>
                      <a:pt x="0" y="30876"/>
                    </a:lnTo>
                    <a:lnTo>
                      <a:pt x="2011" y="32887"/>
                    </a:lnTo>
                    <a:lnTo>
                      <a:pt x="3931" y="34168"/>
                    </a:lnTo>
                    <a:lnTo>
                      <a:pt x="5943" y="36210"/>
                    </a:lnTo>
                    <a:lnTo>
                      <a:pt x="7345" y="38221"/>
                    </a:lnTo>
                    <a:lnTo>
                      <a:pt x="9387" y="40264"/>
                    </a:lnTo>
                    <a:lnTo>
                      <a:pt x="10667" y="40264"/>
                    </a:lnTo>
                    <a:lnTo>
                      <a:pt x="16807" y="34591"/>
                    </a:lnTo>
                    <a:lnTo>
                      <a:pt x="27356" y="27034"/>
                    </a:lnTo>
                    <a:lnTo>
                      <a:pt x="38543" y="21377"/>
                    </a:lnTo>
                    <a:lnTo>
                      <a:pt x="50417" y="17595"/>
                    </a:lnTo>
                    <a:lnTo>
                      <a:pt x="63026" y="15667"/>
                    </a:lnTo>
                    <a:lnTo>
                      <a:pt x="123217" y="15568"/>
                    </a:lnTo>
                    <a:lnTo>
                      <a:pt x="120257" y="13608"/>
                    </a:lnTo>
                    <a:lnTo>
                      <a:pt x="108844" y="7931"/>
                    </a:lnTo>
                    <a:lnTo>
                      <a:pt x="96829" y="3758"/>
                    </a:lnTo>
                    <a:lnTo>
                      <a:pt x="84211" y="1108"/>
                    </a:lnTo>
                    <a:lnTo>
                      <a:pt x="70987" y="0"/>
                    </a:lnTo>
                    <a:close/>
                  </a:path>
                  <a:path w="141604" h="40639">
                    <a:moveTo>
                      <a:pt x="123217" y="15568"/>
                    </a:moveTo>
                    <a:lnTo>
                      <a:pt x="76419" y="15568"/>
                    </a:lnTo>
                    <a:lnTo>
                      <a:pt x="89376" y="17469"/>
                    </a:lnTo>
                    <a:lnTo>
                      <a:pt x="101621" y="21113"/>
                    </a:lnTo>
                    <a:lnTo>
                      <a:pt x="113143" y="26474"/>
                    </a:lnTo>
                    <a:lnTo>
                      <a:pt x="123931" y="33527"/>
                    </a:lnTo>
                    <a:lnTo>
                      <a:pt x="126613" y="35570"/>
                    </a:lnTo>
                    <a:lnTo>
                      <a:pt x="128625" y="40264"/>
                    </a:lnTo>
                    <a:lnTo>
                      <a:pt x="131947" y="39623"/>
                    </a:lnTo>
                    <a:lnTo>
                      <a:pt x="134599" y="38221"/>
                    </a:lnTo>
                    <a:lnTo>
                      <a:pt x="136641" y="34930"/>
                    </a:lnTo>
                    <a:lnTo>
                      <a:pt x="139293" y="32278"/>
                    </a:lnTo>
                    <a:lnTo>
                      <a:pt x="141335" y="30876"/>
                    </a:lnTo>
                    <a:lnTo>
                      <a:pt x="141335" y="29474"/>
                    </a:lnTo>
                    <a:lnTo>
                      <a:pt x="131074" y="20771"/>
                    </a:lnTo>
                    <a:lnTo>
                      <a:pt x="123217" y="15568"/>
                    </a:lnTo>
                    <a:close/>
                  </a:path>
                </a:pathLst>
              </a:custGeom>
              <a:solidFill>
                <a:schemeClr val="tx1"/>
              </a:solidFill>
            </p:spPr>
            <p:txBody>
              <a:bodyPr wrap="square" lIns="0" tIns="0" rIns="0" bIns="0" rtlCol="0"/>
              <a:lstStyle/>
              <a:p>
                <a:endParaRPr>
                  <a:solidFill>
                    <a:prstClr val="black"/>
                  </a:solidFill>
                </a:endParaRPr>
              </a:p>
            </p:txBody>
          </p:sp>
          <p:sp>
            <p:nvSpPr>
              <p:cNvPr id="22" name="object 22"/>
              <p:cNvSpPr/>
              <p:nvPr/>
            </p:nvSpPr>
            <p:spPr>
              <a:xfrm>
                <a:off x="4397932" y="2006469"/>
                <a:ext cx="94957" cy="32384"/>
              </a:xfrm>
              <a:custGeom>
                <a:avLst/>
                <a:gdLst/>
                <a:ahLst/>
                <a:cxnLst/>
                <a:rect l="l" t="t" r="r" b="b"/>
                <a:pathLst>
                  <a:path w="102870" h="32385">
                    <a:moveTo>
                      <a:pt x="95132" y="15289"/>
                    </a:moveTo>
                    <a:lnTo>
                      <a:pt x="55708" y="15289"/>
                    </a:lnTo>
                    <a:lnTo>
                      <a:pt x="67394" y="17649"/>
                    </a:lnTo>
                    <a:lnTo>
                      <a:pt x="78646" y="22632"/>
                    </a:lnTo>
                    <a:lnTo>
                      <a:pt x="89153" y="30236"/>
                    </a:lnTo>
                    <a:lnTo>
                      <a:pt x="91165" y="31638"/>
                    </a:lnTo>
                    <a:lnTo>
                      <a:pt x="93207" y="32247"/>
                    </a:lnTo>
                    <a:lnTo>
                      <a:pt x="94609" y="30236"/>
                    </a:lnTo>
                    <a:lnTo>
                      <a:pt x="96499" y="28193"/>
                    </a:lnTo>
                    <a:lnTo>
                      <a:pt x="97901" y="26304"/>
                    </a:lnTo>
                    <a:lnTo>
                      <a:pt x="99943" y="24902"/>
                    </a:lnTo>
                    <a:lnTo>
                      <a:pt x="102595" y="22859"/>
                    </a:lnTo>
                    <a:lnTo>
                      <a:pt x="101986" y="21457"/>
                    </a:lnTo>
                    <a:lnTo>
                      <a:pt x="99136" y="18123"/>
                    </a:lnTo>
                    <a:lnTo>
                      <a:pt x="95132" y="15289"/>
                    </a:lnTo>
                    <a:close/>
                  </a:path>
                  <a:path w="102870" h="32385">
                    <a:moveTo>
                      <a:pt x="51694" y="0"/>
                    </a:moveTo>
                    <a:lnTo>
                      <a:pt x="13729" y="10999"/>
                    </a:lnTo>
                    <a:lnTo>
                      <a:pt x="0" y="21457"/>
                    </a:lnTo>
                    <a:lnTo>
                      <a:pt x="3413" y="24902"/>
                    </a:lnTo>
                    <a:lnTo>
                      <a:pt x="4693" y="26913"/>
                    </a:lnTo>
                    <a:lnTo>
                      <a:pt x="6736" y="28193"/>
                    </a:lnTo>
                    <a:lnTo>
                      <a:pt x="8107" y="30236"/>
                    </a:lnTo>
                    <a:lnTo>
                      <a:pt x="9387" y="31638"/>
                    </a:lnTo>
                    <a:lnTo>
                      <a:pt x="10789" y="31638"/>
                    </a:lnTo>
                    <a:lnTo>
                      <a:pt x="21161" y="23941"/>
                    </a:lnTo>
                    <a:lnTo>
                      <a:pt x="32281" y="18435"/>
                    </a:lnTo>
                    <a:lnTo>
                      <a:pt x="43900" y="15551"/>
                    </a:lnTo>
                    <a:lnTo>
                      <a:pt x="55708" y="15289"/>
                    </a:lnTo>
                    <a:lnTo>
                      <a:pt x="95132" y="15289"/>
                    </a:lnTo>
                    <a:lnTo>
                      <a:pt x="88336" y="10478"/>
                    </a:lnTo>
                    <a:lnTo>
                      <a:pt x="76822" y="4940"/>
                    </a:lnTo>
                    <a:lnTo>
                      <a:pt x="64604" y="1462"/>
                    </a:lnTo>
                    <a:lnTo>
                      <a:pt x="51694" y="0"/>
                    </a:lnTo>
                    <a:close/>
                  </a:path>
                </a:pathLst>
              </a:custGeom>
              <a:solidFill>
                <a:schemeClr val="tx1"/>
              </a:solidFill>
            </p:spPr>
            <p:txBody>
              <a:bodyPr wrap="square" lIns="0" tIns="0" rIns="0" bIns="0" rtlCol="0"/>
              <a:lstStyle/>
              <a:p>
                <a:endParaRPr>
                  <a:solidFill>
                    <a:prstClr val="black"/>
                  </a:solidFill>
                </a:endParaRPr>
              </a:p>
            </p:txBody>
          </p:sp>
          <p:sp>
            <p:nvSpPr>
              <p:cNvPr id="23" name="object 23"/>
              <p:cNvSpPr/>
              <p:nvPr/>
            </p:nvSpPr>
            <p:spPr>
              <a:xfrm>
                <a:off x="4416558" y="2035358"/>
                <a:ext cx="58029" cy="24130"/>
              </a:xfrm>
              <a:custGeom>
                <a:avLst/>
                <a:gdLst/>
                <a:ahLst/>
                <a:cxnLst/>
                <a:rect l="l" t="t" r="r" b="b"/>
                <a:pathLst>
                  <a:path w="62864" h="24130">
                    <a:moveTo>
                      <a:pt x="60513" y="14766"/>
                    </a:moveTo>
                    <a:lnTo>
                      <a:pt x="28027" y="14766"/>
                    </a:lnTo>
                    <a:lnTo>
                      <a:pt x="38914" y="15874"/>
                    </a:lnTo>
                    <a:lnTo>
                      <a:pt x="50291" y="22163"/>
                    </a:lnTo>
                    <a:lnTo>
                      <a:pt x="51572" y="22803"/>
                    </a:lnTo>
                    <a:lnTo>
                      <a:pt x="52212" y="23565"/>
                    </a:lnTo>
                    <a:lnTo>
                      <a:pt x="58948" y="16829"/>
                    </a:lnTo>
                    <a:lnTo>
                      <a:pt x="60513" y="14766"/>
                    </a:lnTo>
                    <a:close/>
                  </a:path>
                  <a:path w="62864" h="24130">
                    <a:moveTo>
                      <a:pt x="36297" y="0"/>
                    </a:moveTo>
                    <a:lnTo>
                      <a:pt x="23757" y="235"/>
                    </a:lnTo>
                    <a:lnTo>
                      <a:pt x="11957" y="3813"/>
                    </a:lnTo>
                    <a:lnTo>
                      <a:pt x="2042" y="10733"/>
                    </a:lnTo>
                    <a:lnTo>
                      <a:pt x="0" y="12135"/>
                    </a:lnTo>
                    <a:lnTo>
                      <a:pt x="0" y="13415"/>
                    </a:lnTo>
                    <a:lnTo>
                      <a:pt x="2042" y="14787"/>
                    </a:lnTo>
                    <a:lnTo>
                      <a:pt x="3931" y="16829"/>
                    </a:lnTo>
                    <a:lnTo>
                      <a:pt x="5974" y="19511"/>
                    </a:lnTo>
                    <a:lnTo>
                      <a:pt x="8656" y="21523"/>
                    </a:lnTo>
                    <a:lnTo>
                      <a:pt x="9418" y="22803"/>
                    </a:lnTo>
                    <a:lnTo>
                      <a:pt x="10667" y="22803"/>
                    </a:lnTo>
                    <a:lnTo>
                      <a:pt x="16661" y="18738"/>
                    </a:lnTo>
                    <a:lnTo>
                      <a:pt x="28027" y="14766"/>
                    </a:lnTo>
                    <a:lnTo>
                      <a:pt x="60513" y="14766"/>
                    </a:lnTo>
                    <a:lnTo>
                      <a:pt x="60959" y="14177"/>
                    </a:lnTo>
                    <a:lnTo>
                      <a:pt x="61600" y="14177"/>
                    </a:lnTo>
                    <a:lnTo>
                      <a:pt x="61600" y="13415"/>
                    </a:lnTo>
                    <a:lnTo>
                      <a:pt x="62362" y="12775"/>
                    </a:lnTo>
                    <a:lnTo>
                      <a:pt x="61600" y="12135"/>
                    </a:lnTo>
                    <a:lnTo>
                      <a:pt x="59016" y="9553"/>
                    </a:lnTo>
                    <a:lnTo>
                      <a:pt x="48431" y="3105"/>
                    </a:lnTo>
                    <a:lnTo>
                      <a:pt x="36297" y="0"/>
                    </a:lnTo>
                    <a:close/>
                  </a:path>
                </a:pathLst>
              </a:custGeom>
              <a:solidFill>
                <a:schemeClr val="tx1"/>
              </a:solidFill>
            </p:spPr>
            <p:txBody>
              <a:bodyPr wrap="square" lIns="0" tIns="0" rIns="0" bIns="0" rtlCol="0"/>
              <a:lstStyle/>
              <a:p>
                <a:endParaRPr>
                  <a:solidFill>
                    <a:prstClr val="black"/>
                  </a:solidFill>
                </a:endParaRPr>
              </a:p>
            </p:txBody>
          </p:sp>
          <p:sp>
            <p:nvSpPr>
              <p:cNvPr id="24" name="object 24"/>
              <p:cNvSpPr/>
              <p:nvPr/>
            </p:nvSpPr>
            <p:spPr>
              <a:xfrm>
                <a:off x="4434607" y="2067681"/>
                <a:ext cx="21688" cy="23495"/>
              </a:xfrm>
              <a:custGeom>
                <a:avLst/>
                <a:gdLst/>
                <a:ahLst/>
                <a:cxnLst/>
                <a:rect l="l" t="t" r="r" b="b"/>
                <a:pathLst>
                  <a:path w="23495" h="23494">
                    <a:moveTo>
                      <a:pt x="18166" y="0"/>
                    </a:moveTo>
                    <a:lnTo>
                      <a:pt x="5333" y="0"/>
                    </a:lnTo>
                    <a:lnTo>
                      <a:pt x="0" y="4724"/>
                    </a:lnTo>
                    <a:lnTo>
                      <a:pt x="0" y="18166"/>
                    </a:lnTo>
                    <a:lnTo>
                      <a:pt x="5333" y="23500"/>
                    </a:lnTo>
                    <a:lnTo>
                      <a:pt x="18166" y="23500"/>
                    </a:lnTo>
                    <a:lnTo>
                      <a:pt x="23500" y="18166"/>
                    </a:lnTo>
                    <a:lnTo>
                      <a:pt x="23500" y="5333"/>
                    </a:lnTo>
                    <a:lnTo>
                      <a:pt x="18166" y="0"/>
                    </a:lnTo>
                    <a:close/>
                  </a:path>
                </a:pathLst>
              </a:custGeom>
              <a:solidFill>
                <a:schemeClr val="tx1"/>
              </a:solidFill>
            </p:spPr>
            <p:txBody>
              <a:bodyPr wrap="square" lIns="0" tIns="0" rIns="0" bIns="0" rtlCol="0"/>
              <a:lstStyle/>
              <a:p>
                <a:endParaRPr>
                  <a:solidFill>
                    <a:prstClr val="black"/>
                  </a:solidFill>
                </a:endParaRPr>
              </a:p>
            </p:txBody>
          </p:sp>
          <p:sp>
            <p:nvSpPr>
              <p:cNvPr id="25" name="object 25"/>
              <p:cNvSpPr txBox="1"/>
              <p:nvPr/>
            </p:nvSpPr>
            <p:spPr>
              <a:xfrm>
                <a:off x="663004" y="5626626"/>
                <a:ext cx="1025183" cy="369332"/>
              </a:xfrm>
              <a:prstGeom prst="rect">
                <a:avLst/>
              </a:prstGeom>
            </p:spPr>
            <p:txBody>
              <a:bodyPr vert="horz" wrap="square" lIns="0" tIns="0" rIns="0" bIns="0" rtlCol="0">
                <a:spAutoFit/>
              </a:bodyPr>
              <a:lstStyle/>
              <a:p>
                <a:pPr marL="24130" algn="ctr">
                  <a:spcBef>
                    <a:spcPts val="900"/>
                  </a:spcBef>
                </a:pPr>
                <a:r>
                  <a:rPr sz="1200" b="1" dirty="0">
                    <a:solidFill>
                      <a:srgbClr val="C00000"/>
                    </a:solidFill>
                    <a:latin typeface="Century Gothic"/>
                    <a:cs typeface="Century Gothic"/>
                  </a:rPr>
                  <a:t>L</a:t>
                </a:r>
                <a:r>
                  <a:rPr sz="1200" b="1" spc="-15" dirty="0">
                    <a:solidFill>
                      <a:srgbClr val="C00000"/>
                    </a:solidFill>
                    <a:latin typeface="Century Gothic"/>
                    <a:cs typeface="Century Gothic"/>
                  </a:rPr>
                  <a:t>a</a:t>
                </a:r>
                <a:r>
                  <a:rPr sz="1200" b="1" spc="-10" dirty="0">
                    <a:solidFill>
                      <a:srgbClr val="C00000"/>
                    </a:solidFill>
                    <a:latin typeface="Century Gothic"/>
                    <a:cs typeface="Century Gothic"/>
                  </a:rPr>
                  <a:t>te</a:t>
                </a:r>
                <a:r>
                  <a:rPr sz="1200" b="1" spc="-50" dirty="0">
                    <a:solidFill>
                      <a:srgbClr val="C00000"/>
                    </a:solidFill>
                    <a:latin typeface="Times New Roman"/>
                    <a:cs typeface="Times New Roman"/>
                  </a:rPr>
                  <a:t> </a:t>
                </a:r>
                <a:r>
                  <a:rPr sz="1200" b="1" spc="-15" dirty="0">
                    <a:solidFill>
                      <a:srgbClr val="C00000"/>
                    </a:solidFill>
                    <a:latin typeface="Century Gothic"/>
                    <a:cs typeface="Century Gothic"/>
                  </a:rPr>
                  <a:t>18</a:t>
                </a:r>
                <a:r>
                  <a:rPr sz="1200" b="1" spc="-10" dirty="0">
                    <a:solidFill>
                      <a:srgbClr val="C00000"/>
                    </a:solidFill>
                    <a:latin typeface="Century Gothic"/>
                    <a:cs typeface="Century Gothic"/>
                  </a:rPr>
                  <a:t>th</a:t>
                </a:r>
                <a:endParaRPr sz="1200" dirty="0">
                  <a:solidFill>
                    <a:srgbClr val="C00000"/>
                  </a:solidFill>
                  <a:latin typeface="Century Gothic"/>
                  <a:cs typeface="Century Gothic"/>
                </a:endParaRPr>
              </a:p>
              <a:p>
                <a:pPr marL="13970" algn="ctr"/>
                <a:r>
                  <a:rPr sz="1200" b="1" spc="5" dirty="0">
                    <a:solidFill>
                      <a:srgbClr val="C00000"/>
                    </a:solidFill>
                    <a:latin typeface="Century Gothic"/>
                    <a:cs typeface="Century Gothic"/>
                  </a:rPr>
                  <a:t>ce</a:t>
                </a:r>
                <a:r>
                  <a:rPr sz="1200" b="1" spc="-5" dirty="0">
                    <a:solidFill>
                      <a:srgbClr val="C00000"/>
                    </a:solidFill>
                    <a:latin typeface="Century Gothic"/>
                    <a:cs typeface="Century Gothic"/>
                  </a:rPr>
                  <a:t>ntu</a:t>
                </a:r>
                <a:r>
                  <a:rPr sz="1200" b="1" spc="-25" dirty="0">
                    <a:solidFill>
                      <a:srgbClr val="C00000"/>
                    </a:solidFill>
                    <a:latin typeface="Century Gothic"/>
                    <a:cs typeface="Century Gothic"/>
                  </a:rPr>
                  <a:t>r</a:t>
                </a:r>
                <a:r>
                  <a:rPr sz="1200" b="1" dirty="0">
                    <a:solidFill>
                      <a:srgbClr val="C00000"/>
                    </a:solidFill>
                    <a:latin typeface="Century Gothic"/>
                    <a:cs typeface="Century Gothic"/>
                  </a:rPr>
                  <a:t>y</a:t>
                </a:r>
                <a:endParaRPr sz="1200" dirty="0">
                  <a:solidFill>
                    <a:srgbClr val="C00000"/>
                  </a:solidFill>
                  <a:latin typeface="Century Gothic"/>
                  <a:cs typeface="Century Gothic"/>
                </a:endParaRPr>
              </a:p>
            </p:txBody>
          </p:sp>
          <p:sp>
            <p:nvSpPr>
              <p:cNvPr id="26" name="object 26"/>
              <p:cNvSpPr txBox="1"/>
              <p:nvPr/>
            </p:nvSpPr>
            <p:spPr>
              <a:xfrm>
                <a:off x="2049773" y="5618202"/>
                <a:ext cx="866809" cy="369332"/>
              </a:xfrm>
              <a:prstGeom prst="rect">
                <a:avLst/>
              </a:prstGeom>
            </p:spPr>
            <p:txBody>
              <a:bodyPr vert="horz" wrap="square" lIns="0" tIns="0" rIns="0" bIns="0" rtlCol="0">
                <a:spAutoFit/>
              </a:bodyPr>
              <a:lstStyle/>
              <a:p>
                <a:pPr algn="ctr"/>
                <a:r>
                  <a:rPr sz="1200" b="1" spc="-25" dirty="0">
                    <a:solidFill>
                      <a:srgbClr val="C00000"/>
                    </a:solidFill>
                    <a:latin typeface="Century Gothic"/>
                    <a:cs typeface="Century Gothic"/>
                  </a:rPr>
                  <a:t>E</a:t>
                </a:r>
                <a:r>
                  <a:rPr sz="1200" b="1" spc="-15" dirty="0">
                    <a:solidFill>
                      <a:srgbClr val="C00000"/>
                    </a:solidFill>
                    <a:latin typeface="Century Gothic"/>
                    <a:cs typeface="Century Gothic"/>
                  </a:rPr>
                  <a:t>a</a:t>
                </a:r>
                <a:r>
                  <a:rPr sz="1200" b="1" spc="-30" dirty="0">
                    <a:solidFill>
                      <a:srgbClr val="C00000"/>
                    </a:solidFill>
                    <a:latin typeface="Century Gothic"/>
                    <a:cs typeface="Century Gothic"/>
                  </a:rPr>
                  <a:t>r</a:t>
                </a:r>
                <a:r>
                  <a:rPr sz="1200" b="1" dirty="0">
                    <a:solidFill>
                      <a:srgbClr val="C00000"/>
                    </a:solidFill>
                    <a:latin typeface="Century Gothic"/>
                    <a:cs typeface="Century Gothic"/>
                  </a:rPr>
                  <a:t>ly</a:t>
                </a:r>
                <a:r>
                  <a:rPr sz="1200" b="1" spc="20" dirty="0">
                    <a:solidFill>
                      <a:srgbClr val="C00000"/>
                    </a:solidFill>
                    <a:latin typeface="Times New Roman"/>
                    <a:cs typeface="Times New Roman"/>
                  </a:rPr>
                  <a:t> </a:t>
                </a:r>
                <a:r>
                  <a:rPr sz="1200" b="1" spc="-15" dirty="0">
                    <a:solidFill>
                      <a:srgbClr val="C00000"/>
                    </a:solidFill>
                    <a:latin typeface="Century Gothic"/>
                    <a:cs typeface="Century Gothic"/>
                  </a:rPr>
                  <a:t>20</a:t>
                </a:r>
                <a:r>
                  <a:rPr sz="1200" b="1" spc="-10" dirty="0">
                    <a:solidFill>
                      <a:srgbClr val="C00000"/>
                    </a:solidFill>
                    <a:latin typeface="Century Gothic"/>
                    <a:cs typeface="Century Gothic"/>
                  </a:rPr>
                  <a:t>th</a:t>
                </a:r>
                <a:endParaRPr sz="1200" dirty="0">
                  <a:solidFill>
                    <a:srgbClr val="C00000"/>
                  </a:solidFill>
                  <a:latin typeface="Century Gothic"/>
                  <a:cs typeface="Century Gothic"/>
                </a:endParaRPr>
              </a:p>
              <a:p>
                <a:pPr marL="4445" algn="ctr"/>
                <a:r>
                  <a:rPr sz="1200" b="1" spc="5" dirty="0">
                    <a:solidFill>
                      <a:srgbClr val="C00000"/>
                    </a:solidFill>
                    <a:latin typeface="Century Gothic"/>
                    <a:cs typeface="Century Gothic"/>
                  </a:rPr>
                  <a:t>ce</a:t>
                </a:r>
                <a:r>
                  <a:rPr sz="1200" b="1" spc="-5" dirty="0">
                    <a:solidFill>
                      <a:srgbClr val="C00000"/>
                    </a:solidFill>
                    <a:latin typeface="Century Gothic"/>
                    <a:cs typeface="Century Gothic"/>
                  </a:rPr>
                  <a:t>ntu</a:t>
                </a:r>
                <a:r>
                  <a:rPr sz="1200" b="1" spc="-25" dirty="0">
                    <a:solidFill>
                      <a:srgbClr val="C00000"/>
                    </a:solidFill>
                    <a:latin typeface="Century Gothic"/>
                    <a:cs typeface="Century Gothic"/>
                  </a:rPr>
                  <a:t>r</a:t>
                </a:r>
                <a:r>
                  <a:rPr sz="1200" b="1" dirty="0">
                    <a:solidFill>
                      <a:srgbClr val="C00000"/>
                    </a:solidFill>
                    <a:latin typeface="Century Gothic"/>
                    <a:cs typeface="Century Gothic"/>
                  </a:rPr>
                  <a:t>y</a:t>
                </a:r>
                <a:endParaRPr sz="1200" dirty="0">
                  <a:solidFill>
                    <a:srgbClr val="C00000"/>
                  </a:solidFill>
                  <a:latin typeface="Century Gothic"/>
                  <a:cs typeface="Century Gothic"/>
                </a:endParaRPr>
              </a:p>
            </p:txBody>
          </p:sp>
          <p:sp>
            <p:nvSpPr>
              <p:cNvPr id="27" name="object 27"/>
              <p:cNvSpPr txBox="1"/>
              <p:nvPr/>
            </p:nvSpPr>
            <p:spPr>
              <a:xfrm>
                <a:off x="3184450" y="5618201"/>
                <a:ext cx="753794" cy="369332"/>
              </a:xfrm>
              <a:prstGeom prst="rect">
                <a:avLst/>
              </a:prstGeom>
            </p:spPr>
            <p:txBody>
              <a:bodyPr vert="horz" wrap="square" lIns="0" tIns="0" rIns="0" bIns="0" rtlCol="0">
                <a:spAutoFit/>
              </a:bodyPr>
              <a:lstStyle/>
              <a:p>
                <a:pPr marL="12700" algn="ctr"/>
                <a:r>
                  <a:rPr sz="1200" b="1" spc="-25" dirty="0">
                    <a:solidFill>
                      <a:srgbClr val="C00000"/>
                    </a:solidFill>
                    <a:latin typeface="Century Gothic"/>
                    <a:cs typeface="Century Gothic"/>
                  </a:rPr>
                  <a:t>E</a:t>
                </a:r>
                <a:r>
                  <a:rPr sz="1200" b="1" spc="-15" dirty="0">
                    <a:solidFill>
                      <a:srgbClr val="C00000"/>
                    </a:solidFill>
                    <a:latin typeface="Century Gothic"/>
                    <a:cs typeface="Century Gothic"/>
                  </a:rPr>
                  <a:t>a</a:t>
                </a:r>
                <a:r>
                  <a:rPr sz="1200" b="1" spc="-30" dirty="0">
                    <a:solidFill>
                      <a:srgbClr val="C00000"/>
                    </a:solidFill>
                    <a:latin typeface="Century Gothic"/>
                    <a:cs typeface="Century Gothic"/>
                  </a:rPr>
                  <a:t>r</a:t>
                </a:r>
                <a:r>
                  <a:rPr sz="1200" b="1" dirty="0">
                    <a:solidFill>
                      <a:srgbClr val="C00000"/>
                    </a:solidFill>
                    <a:latin typeface="Century Gothic"/>
                    <a:cs typeface="Century Gothic"/>
                  </a:rPr>
                  <a:t>ly</a:t>
                </a:r>
                <a:r>
                  <a:rPr sz="1200" b="1" spc="20" dirty="0">
                    <a:solidFill>
                      <a:srgbClr val="C00000"/>
                    </a:solidFill>
                    <a:latin typeface="Times New Roman"/>
                    <a:cs typeface="Times New Roman"/>
                  </a:rPr>
                  <a:t> </a:t>
                </a:r>
                <a:r>
                  <a:rPr sz="1200" b="1" spc="-15" dirty="0">
                    <a:solidFill>
                      <a:srgbClr val="C00000"/>
                    </a:solidFill>
                    <a:latin typeface="Century Gothic"/>
                    <a:cs typeface="Century Gothic"/>
                  </a:rPr>
                  <a:t>1970</a:t>
                </a:r>
                <a:r>
                  <a:rPr sz="1200" b="1" spc="-10" dirty="0">
                    <a:solidFill>
                      <a:srgbClr val="C00000"/>
                    </a:solidFill>
                    <a:latin typeface="Century Gothic"/>
                    <a:cs typeface="Century Gothic"/>
                  </a:rPr>
                  <a:t>s</a:t>
                </a:r>
                <a:endParaRPr sz="1200" dirty="0">
                  <a:solidFill>
                    <a:srgbClr val="C00000"/>
                  </a:solidFill>
                  <a:latin typeface="Century Gothic"/>
                  <a:cs typeface="Century Gothic"/>
                </a:endParaRPr>
              </a:p>
            </p:txBody>
          </p:sp>
          <p:sp>
            <p:nvSpPr>
              <p:cNvPr id="28" name="object 28"/>
              <p:cNvSpPr txBox="1"/>
              <p:nvPr/>
            </p:nvSpPr>
            <p:spPr>
              <a:xfrm>
                <a:off x="4317484" y="5618201"/>
                <a:ext cx="1222717" cy="369332"/>
              </a:xfrm>
              <a:prstGeom prst="rect">
                <a:avLst/>
              </a:prstGeom>
            </p:spPr>
            <p:txBody>
              <a:bodyPr vert="horz" wrap="square" lIns="0" tIns="0" rIns="0" bIns="0" rtlCol="0">
                <a:spAutoFit/>
              </a:bodyPr>
              <a:lstStyle/>
              <a:p>
                <a:pPr marL="12700" algn="ctr"/>
                <a:r>
                  <a:rPr sz="1200" b="1" spc="-30" dirty="0">
                    <a:solidFill>
                      <a:srgbClr val="C00000"/>
                    </a:solidFill>
                    <a:latin typeface="Century Gothic"/>
                    <a:cs typeface="Century Gothic"/>
                  </a:rPr>
                  <a:t>T</a:t>
                </a:r>
                <a:r>
                  <a:rPr sz="1200" b="1" spc="10" dirty="0">
                    <a:solidFill>
                      <a:srgbClr val="C00000"/>
                    </a:solidFill>
                    <a:latin typeface="Century Gothic"/>
                    <a:cs typeface="Century Gothic"/>
                  </a:rPr>
                  <a:t>o</a:t>
                </a:r>
                <a:r>
                  <a:rPr sz="1200" b="1" spc="-15" dirty="0">
                    <a:solidFill>
                      <a:srgbClr val="C00000"/>
                    </a:solidFill>
                    <a:latin typeface="Century Gothic"/>
                    <a:cs typeface="Century Gothic"/>
                  </a:rPr>
                  <a:t>da</a:t>
                </a:r>
                <a:r>
                  <a:rPr sz="1200" b="1" spc="20" dirty="0">
                    <a:solidFill>
                      <a:srgbClr val="C00000"/>
                    </a:solidFill>
                    <a:latin typeface="Century Gothic"/>
                    <a:cs typeface="Century Gothic"/>
                  </a:rPr>
                  <a:t>y</a:t>
                </a:r>
                <a:r>
                  <a:rPr sz="1200" b="1" spc="-25" dirty="0">
                    <a:solidFill>
                      <a:srgbClr val="C00000"/>
                    </a:solidFill>
                    <a:latin typeface="Century Gothic"/>
                    <a:cs typeface="Century Gothic"/>
                  </a:rPr>
                  <a:t>/</a:t>
                </a:r>
                <a:r>
                  <a:rPr sz="1200" b="1" dirty="0">
                    <a:solidFill>
                      <a:srgbClr val="C00000"/>
                    </a:solidFill>
                    <a:latin typeface="Century Gothic"/>
                    <a:cs typeface="Century Gothic"/>
                  </a:rPr>
                  <a:t>in</a:t>
                </a:r>
                <a:r>
                  <a:rPr sz="1200" b="1" spc="5" dirty="0">
                    <a:solidFill>
                      <a:srgbClr val="C00000"/>
                    </a:solidFill>
                    <a:latin typeface="Times New Roman"/>
                    <a:cs typeface="Times New Roman"/>
                  </a:rPr>
                  <a:t> </a:t>
                </a:r>
                <a:r>
                  <a:rPr sz="1200" b="1" dirty="0">
                    <a:solidFill>
                      <a:srgbClr val="C00000"/>
                    </a:solidFill>
                    <a:latin typeface="Century Gothic"/>
                    <a:cs typeface="Century Gothic"/>
                  </a:rPr>
                  <a:t>the</a:t>
                </a:r>
                <a:r>
                  <a:rPr sz="1200" b="1" spc="10" dirty="0">
                    <a:solidFill>
                      <a:srgbClr val="C00000"/>
                    </a:solidFill>
                    <a:latin typeface="Times New Roman"/>
                    <a:cs typeface="Times New Roman"/>
                  </a:rPr>
                  <a:t> </a:t>
                </a:r>
                <a:r>
                  <a:rPr sz="1200" b="1" spc="-5" dirty="0">
                    <a:solidFill>
                      <a:srgbClr val="C00000"/>
                    </a:solidFill>
                    <a:latin typeface="Century Gothic"/>
                    <a:cs typeface="Century Gothic"/>
                  </a:rPr>
                  <a:t>n</a:t>
                </a:r>
                <a:r>
                  <a:rPr sz="1200" b="1" spc="10" dirty="0">
                    <a:solidFill>
                      <a:srgbClr val="C00000"/>
                    </a:solidFill>
                    <a:latin typeface="Century Gothic"/>
                    <a:cs typeface="Century Gothic"/>
                  </a:rPr>
                  <a:t>e</a:t>
                </a:r>
                <a:r>
                  <a:rPr sz="1200" b="1" spc="-15" dirty="0">
                    <a:solidFill>
                      <a:srgbClr val="C00000"/>
                    </a:solidFill>
                    <a:latin typeface="Century Gothic"/>
                    <a:cs typeface="Century Gothic"/>
                  </a:rPr>
                  <a:t>a</a:t>
                </a:r>
                <a:r>
                  <a:rPr sz="1200" b="1" spc="-5" dirty="0">
                    <a:solidFill>
                      <a:srgbClr val="C00000"/>
                    </a:solidFill>
                    <a:latin typeface="Century Gothic"/>
                    <a:cs typeface="Century Gothic"/>
                  </a:rPr>
                  <a:t>r</a:t>
                </a:r>
                <a:r>
                  <a:rPr lang="en-US" sz="1200" b="1" spc="-5" dirty="0">
                    <a:solidFill>
                      <a:srgbClr val="C00000"/>
                    </a:solidFill>
                    <a:latin typeface="Century Gothic"/>
                    <a:cs typeface="Century Gothic"/>
                  </a:rPr>
                  <a:t> future</a:t>
                </a:r>
                <a:endParaRPr sz="1200" dirty="0">
                  <a:solidFill>
                    <a:srgbClr val="C00000"/>
                  </a:solidFill>
                  <a:latin typeface="Century Gothic"/>
                  <a:cs typeface="Century Gothic"/>
                </a:endParaRPr>
              </a:p>
            </p:txBody>
          </p:sp>
          <p:sp>
            <p:nvSpPr>
              <p:cNvPr id="29" name="object 33"/>
              <p:cNvSpPr txBox="1"/>
              <p:nvPr/>
            </p:nvSpPr>
            <p:spPr>
              <a:xfrm>
                <a:off x="588196" y="3200399"/>
                <a:ext cx="1025183" cy="369332"/>
              </a:xfrm>
              <a:prstGeom prst="rect">
                <a:avLst/>
              </a:prstGeom>
            </p:spPr>
            <p:txBody>
              <a:bodyPr vert="horz" wrap="square" lIns="0" tIns="0" rIns="0" bIns="0" rtlCol="0">
                <a:spAutoFit/>
              </a:bodyPr>
              <a:lstStyle/>
              <a:p>
                <a:pPr marL="73025" marR="5080" indent="-60960"/>
                <a:r>
                  <a:rPr lang="en-US" sz="1200" b="1" dirty="0">
                    <a:solidFill>
                      <a:prstClr val="black"/>
                    </a:solidFill>
                    <a:latin typeface="Century Gothic"/>
                    <a:cs typeface="Century Gothic"/>
                  </a:rPr>
                  <a:t>First </a:t>
                </a:r>
                <a:r>
                  <a:rPr sz="1200" b="1" spc="1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10"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10" dirty="0">
                    <a:solidFill>
                      <a:prstClr val="black"/>
                    </a:solidFill>
                    <a:latin typeface="Century Gothic"/>
                    <a:cs typeface="Century Gothic"/>
                  </a:rPr>
                  <a:t>s</a:t>
                </a:r>
                <a:r>
                  <a:rPr sz="1200" b="1" spc="-5" dirty="0">
                    <a:solidFill>
                      <a:prstClr val="black"/>
                    </a:solidFill>
                    <a:latin typeface="Century Gothic"/>
                    <a:cs typeface="Century Gothic"/>
                  </a:rPr>
                  <a:t>t</a:t>
                </a:r>
                <a:r>
                  <a:rPr sz="1200" b="1" spc="-30" dirty="0">
                    <a:solidFill>
                      <a:prstClr val="black"/>
                    </a:solidFill>
                    <a:latin typeface="Century Gothic"/>
                    <a:cs typeface="Century Gothic"/>
                  </a:rPr>
                  <a:t>r</a:t>
                </a:r>
                <a:r>
                  <a:rPr sz="1200" b="1" dirty="0">
                    <a:solidFill>
                      <a:prstClr val="black"/>
                    </a:solidFill>
                    <a:latin typeface="Century Gothic"/>
                    <a:cs typeface="Century Gothic"/>
                  </a:rPr>
                  <a:t>i</a:t>
                </a:r>
                <a:r>
                  <a:rPr sz="1200" b="1" spc="-10" dirty="0">
                    <a:solidFill>
                      <a:prstClr val="black"/>
                    </a:solidFill>
                    <a:latin typeface="Century Gothic"/>
                    <a:cs typeface="Century Gothic"/>
                  </a:rPr>
                  <a:t>a</a:t>
                </a:r>
                <a:r>
                  <a:rPr sz="1200" b="1" spc="-5" dirty="0">
                    <a:solidFill>
                      <a:prstClr val="black"/>
                    </a:solidFill>
                    <a:latin typeface="Century Gothic"/>
                    <a:cs typeface="Century Gothic"/>
                  </a:rPr>
                  <a:t>l</a:t>
                </a:r>
                <a:r>
                  <a:rPr sz="1200" b="1" spc="-5" dirty="0">
                    <a:solidFill>
                      <a:prstClr val="black"/>
                    </a:solidFill>
                    <a:latin typeface="Times New Roman"/>
                    <a:cs typeface="Times New Roman"/>
                  </a:rPr>
                  <a:t> </a:t>
                </a:r>
                <a:r>
                  <a:rPr sz="1200" b="1" spc="-30" dirty="0">
                    <a:solidFill>
                      <a:prstClr val="black"/>
                    </a:solidFill>
                    <a:latin typeface="Century Gothic"/>
                    <a:cs typeface="Century Gothic"/>
                  </a:rPr>
                  <a:t>r</a:t>
                </a:r>
                <a:r>
                  <a:rPr sz="1200" b="1" spc="10" dirty="0">
                    <a:solidFill>
                      <a:prstClr val="black"/>
                    </a:solidFill>
                    <a:latin typeface="Century Gothic"/>
                    <a:cs typeface="Century Gothic"/>
                  </a:rPr>
                  <a:t>e</a:t>
                </a:r>
                <a:r>
                  <a:rPr sz="1200" b="1" spc="-10" dirty="0">
                    <a:solidFill>
                      <a:prstClr val="black"/>
                    </a:solidFill>
                    <a:latin typeface="Century Gothic"/>
                    <a:cs typeface="Century Gothic"/>
                  </a:rPr>
                  <a:t>v</a:t>
                </a:r>
                <a:r>
                  <a:rPr sz="1200" b="1" spc="10" dirty="0">
                    <a:solidFill>
                      <a:prstClr val="black"/>
                    </a:solidFill>
                    <a:latin typeface="Century Gothic"/>
                    <a:cs typeface="Century Gothic"/>
                  </a:rPr>
                  <a:t>o</a:t>
                </a:r>
                <a:r>
                  <a:rPr sz="1200" b="1" dirty="0">
                    <a:solidFill>
                      <a:prstClr val="black"/>
                    </a:solidFill>
                    <a:latin typeface="Century Gothic"/>
                    <a:cs typeface="Century Gothic"/>
                  </a:rPr>
                  <a:t>l</a:t>
                </a:r>
                <a:r>
                  <a:rPr sz="1200" b="1" spc="-15" dirty="0">
                    <a:solidFill>
                      <a:prstClr val="black"/>
                    </a:solidFill>
                    <a:latin typeface="Century Gothic"/>
                    <a:cs typeface="Century Gothic"/>
                  </a:rPr>
                  <a:t>ut</a:t>
                </a:r>
                <a:r>
                  <a:rPr sz="1200" b="1" dirty="0">
                    <a:solidFill>
                      <a:prstClr val="black"/>
                    </a:solidFill>
                    <a:latin typeface="Century Gothic"/>
                    <a:cs typeface="Century Gothic"/>
                  </a:rPr>
                  <a:t>i</a:t>
                </a:r>
                <a:r>
                  <a:rPr sz="1200" b="1" spc="10" dirty="0">
                    <a:solidFill>
                      <a:prstClr val="black"/>
                    </a:solidFill>
                    <a:latin typeface="Century Gothic"/>
                    <a:cs typeface="Century Gothic"/>
                  </a:rPr>
                  <a:t>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0" name="object 35"/>
              <p:cNvSpPr txBox="1"/>
              <p:nvPr/>
            </p:nvSpPr>
            <p:spPr>
              <a:xfrm>
                <a:off x="1847548" y="2362200"/>
                <a:ext cx="865748" cy="553998"/>
              </a:xfrm>
              <a:prstGeom prst="rect">
                <a:avLst/>
              </a:prstGeom>
            </p:spPr>
            <p:txBody>
              <a:bodyPr vert="horz" wrap="square" lIns="0" tIns="0" rIns="0" bIns="0" rtlCol="0">
                <a:spAutoFit/>
              </a:bodyPr>
              <a:lstStyle/>
              <a:p>
                <a:pPr algn="ctr">
                  <a:tabLst>
                    <a:tab pos="250825" algn="l"/>
                  </a:tabLst>
                </a:pPr>
                <a:r>
                  <a:rPr lang="en-US" sz="1200" b="1" dirty="0">
                    <a:solidFill>
                      <a:prstClr val="black"/>
                    </a:solidFill>
                    <a:latin typeface="Century Gothic"/>
                    <a:cs typeface="Century Gothic"/>
                  </a:rPr>
                  <a:t>Second </a:t>
                </a:r>
                <a:r>
                  <a:rPr sz="1200" b="1" spc="2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20"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5" dirty="0">
                    <a:solidFill>
                      <a:prstClr val="black"/>
                    </a:solidFill>
                    <a:latin typeface="Century Gothic"/>
                    <a:cs typeface="Century Gothic"/>
                  </a:rPr>
                  <a:t>s</a:t>
                </a:r>
                <a:r>
                  <a:rPr sz="1200" b="1" dirty="0">
                    <a:solidFill>
                      <a:prstClr val="black"/>
                    </a:solidFill>
                    <a:latin typeface="Century Gothic"/>
                    <a:cs typeface="Century Gothic"/>
                  </a:rPr>
                  <a:t>t</a:t>
                </a:r>
                <a:r>
                  <a:rPr sz="1200" b="1" spc="-25" dirty="0">
                    <a:solidFill>
                      <a:prstClr val="black"/>
                    </a:solidFill>
                    <a:latin typeface="Century Gothic"/>
                    <a:cs typeface="Century Gothic"/>
                  </a:rPr>
                  <a:t>r</a:t>
                </a:r>
                <a:r>
                  <a:rPr sz="1200" b="1" spc="10" dirty="0">
                    <a:solidFill>
                      <a:prstClr val="black"/>
                    </a:solidFill>
                    <a:latin typeface="Century Gothic"/>
                    <a:cs typeface="Century Gothic"/>
                  </a:rPr>
                  <a:t>i</a:t>
                </a:r>
                <a:r>
                  <a:rPr sz="1200" b="1" spc="-15" dirty="0">
                    <a:solidFill>
                      <a:prstClr val="black"/>
                    </a:solidFill>
                    <a:latin typeface="Century Gothic"/>
                    <a:cs typeface="Century Gothic"/>
                  </a:rPr>
                  <a:t>a</a:t>
                </a:r>
                <a:r>
                  <a:rPr sz="1200" b="1" dirty="0">
                    <a:solidFill>
                      <a:prstClr val="black"/>
                    </a:solidFill>
                    <a:latin typeface="Century Gothic"/>
                    <a:cs typeface="Century Gothic"/>
                  </a:rPr>
                  <a:t>l</a:t>
                </a:r>
                <a:endParaRPr sz="1200" dirty="0">
                  <a:solidFill>
                    <a:prstClr val="black"/>
                  </a:solidFill>
                  <a:latin typeface="Century Gothic"/>
                  <a:cs typeface="Century Gothic"/>
                </a:endParaRPr>
              </a:p>
              <a:p>
                <a:pPr marL="635" algn="ctr"/>
                <a:r>
                  <a:rPr sz="1200" b="1" spc="-30" dirty="0">
                    <a:solidFill>
                      <a:prstClr val="black"/>
                    </a:solidFill>
                    <a:latin typeface="Century Gothic"/>
                    <a:cs typeface="Century Gothic"/>
                  </a:rPr>
                  <a:t>r</a:t>
                </a:r>
                <a:r>
                  <a:rPr sz="1200" b="1" spc="10" dirty="0">
                    <a:solidFill>
                      <a:prstClr val="black"/>
                    </a:solidFill>
                    <a:latin typeface="Century Gothic"/>
                    <a:cs typeface="Century Gothic"/>
                  </a:rPr>
                  <a:t>e</a:t>
                </a:r>
                <a:r>
                  <a:rPr sz="1200" b="1" spc="-15" dirty="0">
                    <a:solidFill>
                      <a:prstClr val="black"/>
                    </a:solidFill>
                    <a:latin typeface="Century Gothic"/>
                    <a:cs typeface="Century Gothic"/>
                  </a:rPr>
                  <a:t>v</a:t>
                </a:r>
                <a:r>
                  <a:rPr sz="1200" b="1" spc="10" dirty="0">
                    <a:solidFill>
                      <a:prstClr val="black"/>
                    </a:solidFill>
                    <a:latin typeface="Century Gothic"/>
                    <a:cs typeface="Century Gothic"/>
                  </a:rPr>
                  <a:t>o</a:t>
                </a:r>
                <a:r>
                  <a:rPr sz="1200" b="1" dirty="0">
                    <a:solidFill>
                      <a:prstClr val="black"/>
                    </a:solidFill>
                    <a:latin typeface="Century Gothic"/>
                    <a:cs typeface="Century Gothic"/>
                  </a:rPr>
                  <a:t>l</a:t>
                </a:r>
                <a:r>
                  <a:rPr sz="1200" b="1" spc="-15" dirty="0">
                    <a:solidFill>
                      <a:prstClr val="black"/>
                    </a:solidFill>
                    <a:latin typeface="Century Gothic"/>
                    <a:cs typeface="Century Gothic"/>
                  </a:rPr>
                  <a:t>ut</a:t>
                </a:r>
                <a:r>
                  <a:rPr sz="1200" b="1" dirty="0">
                    <a:solidFill>
                      <a:prstClr val="black"/>
                    </a:solidFill>
                    <a:latin typeface="Century Gothic"/>
                    <a:cs typeface="Century Gothic"/>
                  </a:rPr>
                  <a:t>i</a:t>
                </a:r>
                <a:r>
                  <a:rPr sz="1200" b="1" spc="10" dirty="0">
                    <a:solidFill>
                      <a:prstClr val="black"/>
                    </a:solidFill>
                    <a:latin typeface="Century Gothic"/>
                    <a:cs typeface="Century Gothic"/>
                  </a:rPr>
                  <a:t>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1" name="object 37"/>
              <p:cNvSpPr txBox="1"/>
              <p:nvPr/>
            </p:nvSpPr>
            <p:spPr>
              <a:xfrm>
                <a:off x="2916593" y="1905003"/>
                <a:ext cx="1021665" cy="553998"/>
              </a:xfrm>
              <a:prstGeom prst="rect">
                <a:avLst/>
              </a:prstGeom>
            </p:spPr>
            <p:txBody>
              <a:bodyPr vert="horz" wrap="square" lIns="0" tIns="0" rIns="0" bIns="0" rtlCol="0">
                <a:spAutoFit/>
              </a:bodyPr>
              <a:lstStyle/>
              <a:p>
                <a:pPr algn="ctr"/>
                <a:r>
                  <a:rPr lang="en-US" sz="1200" b="1" spc="-15" dirty="0">
                    <a:solidFill>
                      <a:prstClr val="black"/>
                    </a:solidFill>
                    <a:latin typeface="Century Gothic"/>
                    <a:cs typeface="Century Gothic"/>
                  </a:rPr>
                  <a:t>Third </a:t>
                </a:r>
                <a:r>
                  <a:rPr sz="1200" b="1" spc="1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15"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10" dirty="0">
                    <a:solidFill>
                      <a:prstClr val="black"/>
                    </a:solidFill>
                    <a:latin typeface="Century Gothic"/>
                    <a:cs typeface="Century Gothic"/>
                  </a:rPr>
                  <a:t>s</a:t>
                </a:r>
                <a:r>
                  <a:rPr sz="1200" b="1" spc="-5" dirty="0">
                    <a:solidFill>
                      <a:prstClr val="black"/>
                    </a:solidFill>
                    <a:latin typeface="Century Gothic"/>
                    <a:cs typeface="Century Gothic"/>
                  </a:rPr>
                  <a:t>t</a:t>
                </a:r>
                <a:r>
                  <a:rPr sz="1200" b="1" spc="-30" dirty="0">
                    <a:solidFill>
                      <a:prstClr val="black"/>
                    </a:solidFill>
                    <a:latin typeface="Century Gothic"/>
                    <a:cs typeface="Century Gothic"/>
                  </a:rPr>
                  <a:t>r</a:t>
                </a:r>
                <a:r>
                  <a:rPr sz="1200" b="1" dirty="0">
                    <a:solidFill>
                      <a:prstClr val="black"/>
                    </a:solidFill>
                    <a:latin typeface="Century Gothic"/>
                    <a:cs typeface="Century Gothic"/>
                  </a:rPr>
                  <a:t>i</a:t>
                </a:r>
                <a:r>
                  <a:rPr sz="1200" b="1" spc="-15" dirty="0">
                    <a:solidFill>
                      <a:prstClr val="black"/>
                    </a:solidFill>
                    <a:latin typeface="Century Gothic"/>
                    <a:cs typeface="Century Gothic"/>
                  </a:rPr>
                  <a:t>a</a:t>
                </a:r>
                <a:r>
                  <a:rPr sz="1200" b="1" spc="-5" dirty="0">
                    <a:solidFill>
                      <a:prstClr val="black"/>
                    </a:solidFill>
                    <a:latin typeface="Century Gothic"/>
                    <a:cs typeface="Century Gothic"/>
                  </a:rPr>
                  <a:t>l</a:t>
                </a:r>
                <a:endParaRPr sz="1200" dirty="0">
                  <a:solidFill>
                    <a:prstClr val="black"/>
                  </a:solidFill>
                  <a:latin typeface="Century Gothic"/>
                  <a:cs typeface="Century Gothic"/>
                </a:endParaRPr>
              </a:p>
              <a:p>
                <a:pPr marL="1270" algn="ctr"/>
                <a:r>
                  <a:rPr sz="1200" b="1" spc="-25" dirty="0">
                    <a:solidFill>
                      <a:prstClr val="black"/>
                    </a:solidFill>
                    <a:latin typeface="Century Gothic"/>
                    <a:cs typeface="Century Gothic"/>
                  </a:rPr>
                  <a:t>r</a:t>
                </a:r>
                <a:r>
                  <a:rPr sz="1200" b="1" spc="5" dirty="0">
                    <a:solidFill>
                      <a:prstClr val="black"/>
                    </a:solidFill>
                    <a:latin typeface="Century Gothic"/>
                    <a:cs typeface="Century Gothic"/>
                  </a:rPr>
                  <a:t>e</a:t>
                </a:r>
                <a:r>
                  <a:rPr sz="1200" b="1" spc="-15" dirty="0">
                    <a:solidFill>
                      <a:prstClr val="black"/>
                    </a:solidFill>
                    <a:latin typeface="Century Gothic"/>
                    <a:cs typeface="Century Gothic"/>
                  </a:rPr>
                  <a:t>v</a:t>
                </a:r>
                <a:r>
                  <a:rPr sz="1200" b="1" spc="5" dirty="0">
                    <a:solidFill>
                      <a:prstClr val="black"/>
                    </a:solidFill>
                    <a:latin typeface="Century Gothic"/>
                    <a:cs typeface="Century Gothic"/>
                  </a:rPr>
                  <a:t>o</a:t>
                </a:r>
                <a:r>
                  <a:rPr sz="1200" b="1" spc="10" dirty="0">
                    <a:solidFill>
                      <a:prstClr val="black"/>
                    </a:solidFill>
                    <a:latin typeface="Century Gothic"/>
                    <a:cs typeface="Century Gothic"/>
                  </a:rPr>
                  <a:t>l</a:t>
                </a:r>
                <a:r>
                  <a:rPr sz="1200" b="1" spc="-5" dirty="0">
                    <a:solidFill>
                      <a:prstClr val="black"/>
                    </a:solidFill>
                    <a:latin typeface="Century Gothic"/>
                    <a:cs typeface="Century Gothic"/>
                  </a:rPr>
                  <a:t>ut</a:t>
                </a:r>
                <a:r>
                  <a:rPr sz="1200" b="1" spc="5" dirty="0">
                    <a:solidFill>
                      <a:prstClr val="black"/>
                    </a:solidFill>
                    <a:latin typeface="Century Gothic"/>
                    <a:cs typeface="Century Gothic"/>
                  </a:rPr>
                  <a:t>io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2" name="object 38"/>
              <p:cNvSpPr txBox="1"/>
              <p:nvPr/>
            </p:nvSpPr>
            <p:spPr>
              <a:xfrm>
                <a:off x="4023513" y="1219201"/>
                <a:ext cx="1284696" cy="369332"/>
              </a:xfrm>
              <a:prstGeom prst="rect">
                <a:avLst/>
              </a:prstGeom>
            </p:spPr>
            <p:txBody>
              <a:bodyPr vert="horz" wrap="square" lIns="0" tIns="0" rIns="0" bIns="0" rtlCol="0">
                <a:spAutoFit/>
              </a:bodyPr>
              <a:lstStyle/>
              <a:p>
                <a:pPr algn="ctr"/>
                <a:r>
                  <a:rPr lang="en-US" sz="1200" b="1" spc="-15" dirty="0">
                    <a:solidFill>
                      <a:prstClr val="black"/>
                    </a:solidFill>
                    <a:latin typeface="Century Gothic"/>
                    <a:cs typeface="Century Gothic"/>
                  </a:rPr>
                  <a:t>Fourth </a:t>
                </a:r>
                <a:r>
                  <a:rPr sz="1200" b="1" spc="20" dirty="0">
                    <a:solidFill>
                      <a:prstClr val="black"/>
                    </a:solidFill>
                    <a:latin typeface="Century Gothic"/>
                    <a:cs typeface="Century Gothic"/>
                  </a:rPr>
                  <a:t>I</a:t>
                </a:r>
                <a:r>
                  <a:rPr sz="1200" b="1" spc="-5" dirty="0">
                    <a:solidFill>
                      <a:prstClr val="black"/>
                    </a:solidFill>
                    <a:latin typeface="Century Gothic"/>
                    <a:cs typeface="Century Gothic"/>
                  </a:rPr>
                  <a:t>n</a:t>
                </a:r>
                <a:r>
                  <a:rPr sz="1200" b="1" spc="-20" dirty="0">
                    <a:solidFill>
                      <a:prstClr val="black"/>
                    </a:solidFill>
                    <a:latin typeface="Century Gothic"/>
                    <a:cs typeface="Century Gothic"/>
                  </a:rPr>
                  <a:t>d</a:t>
                </a:r>
                <a:r>
                  <a:rPr sz="1200" b="1" spc="-5" dirty="0">
                    <a:solidFill>
                      <a:prstClr val="black"/>
                    </a:solidFill>
                    <a:latin typeface="Century Gothic"/>
                    <a:cs typeface="Century Gothic"/>
                  </a:rPr>
                  <a:t>u</a:t>
                </a:r>
                <a:r>
                  <a:rPr sz="1200" b="1" spc="5" dirty="0">
                    <a:solidFill>
                      <a:prstClr val="black"/>
                    </a:solidFill>
                    <a:latin typeface="Century Gothic"/>
                    <a:cs typeface="Century Gothic"/>
                  </a:rPr>
                  <a:t>s</a:t>
                </a:r>
                <a:r>
                  <a:rPr sz="1200" b="1" dirty="0">
                    <a:solidFill>
                      <a:prstClr val="black"/>
                    </a:solidFill>
                    <a:latin typeface="Century Gothic"/>
                    <a:cs typeface="Century Gothic"/>
                  </a:rPr>
                  <a:t>t</a:t>
                </a:r>
                <a:r>
                  <a:rPr sz="1200" b="1" spc="-25" dirty="0">
                    <a:solidFill>
                      <a:prstClr val="black"/>
                    </a:solidFill>
                    <a:latin typeface="Century Gothic"/>
                    <a:cs typeface="Century Gothic"/>
                  </a:rPr>
                  <a:t>r</a:t>
                </a:r>
                <a:r>
                  <a:rPr sz="1200" b="1" spc="10" dirty="0">
                    <a:solidFill>
                      <a:prstClr val="black"/>
                    </a:solidFill>
                    <a:latin typeface="Century Gothic"/>
                    <a:cs typeface="Century Gothic"/>
                  </a:rPr>
                  <a:t>i</a:t>
                </a:r>
                <a:r>
                  <a:rPr sz="1200" b="1" spc="-15" dirty="0">
                    <a:solidFill>
                      <a:prstClr val="black"/>
                    </a:solidFill>
                    <a:latin typeface="Century Gothic"/>
                    <a:cs typeface="Century Gothic"/>
                  </a:rPr>
                  <a:t>a</a:t>
                </a:r>
                <a:r>
                  <a:rPr sz="1200" b="1" dirty="0">
                    <a:solidFill>
                      <a:prstClr val="black"/>
                    </a:solidFill>
                    <a:latin typeface="Century Gothic"/>
                    <a:cs typeface="Century Gothic"/>
                  </a:rPr>
                  <a:t>l</a:t>
                </a:r>
                <a:endParaRPr sz="1200" dirty="0">
                  <a:solidFill>
                    <a:prstClr val="black"/>
                  </a:solidFill>
                  <a:latin typeface="Century Gothic"/>
                  <a:cs typeface="Century Gothic"/>
                </a:endParaRPr>
              </a:p>
              <a:p>
                <a:pPr algn="ctr"/>
                <a:r>
                  <a:rPr sz="1200" b="1" spc="-30" dirty="0">
                    <a:solidFill>
                      <a:prstClr val="black"/>
                    </a:solidFill>
                    <a:latin typeface="Century Gothic"/>
                    <a:cs typeface="Century Gothic"/>
                  </a:rPr>
                  <a:t>r</a:t>
                </a:r>
                <a:r>
                  <a:rPr sz="1200" b="1" spc="10" dirty="0">
                    <a:solidFill>
                      <a:prstClr val="black"/>
                    </a:solidFill>
                    <a:latin typeface="Century Gothic"/>
                    <a:cs typeface="Century Gothic"/>
                  </a:rPr>
                  <a:t>e</a:t>
                </a:r>
                <a:r>
                  <a:rPr sz="1200" b="1" spc="-15" dirty="0">
                    <a:solidFill>
                      <a:prstClr val="black"/>
                    </a:solidFill>
                    <a:latin typeface="Century Gothic"/>
                    <a:cs typeface="Century Gothic"/>
                  </a:rPr>
                  <a:t>v</a:t>
                </a:r>
                <a:r>
                  <a:rPr sz="1200" b="1" spc="10" dirty="0">
                    <a:solidFill>
                      <a:prstClr val="black"/>
                    </a:solidFill>
                    <a:latin typeface="Century Gothic"/>
                    <a:cs typeface="Century Gothic"/>
                  </a:rPr>
                  <a:t>o</a:t>
                </a:r>
                <a:r>
                  <a:rPr sz="1200" b="1" dirty="0">
                    <a:solidFill>
                      <a:prstClr val="black"/>
                    </a:solidFill>
                    <a:latin typeface="Century Gothic"/>
                    <a:cs typeface="Century Gothic"/>
                  </a:rPr>
                  <a:t>l</a:t>
                </a:r>
                <a:r>
                  <a:rPr sz="1200" b="1" spc="-15" dirty="0">
                    <a:solidFill>
                      <a:prstClr val="black"/>
                    </a:solidFill>
                    <a:latin typeface="Century Gothic"/>
                    <a:cs typeface="Century Gothic"/>
                  </a:rPr>
                  <a:t>ut</a:t>
                </a:r>
                <a:r>
                  <a:rPr sz="1200" b="1" dirty="0">
                    <a:solidFill>
                      <a:prstClr val="black"/>
                    </a:solidFill>
                    <a:latin typeface="Century Gothic"/>
                    <a:cs typeface="Century Gothic"/>
                  </a:rPr>
                  <a:t>i</a:t>
                </a:r>
                <a:r>
                  <a:rPr sz="1200" b="1" spc="10" dirty="0">
                    <a:solidFill>
                      <a:prstClr val="black"/>
                    </a:solidFill>
                    <a:latin typeface="Century Gothic"/>
                    <a:cs typeface="Century Gothic"/>
                  </a:rPr>
                  <a:t>o</a:t>
                </a:r>
                <a:r>
                  <a:rPr sz="1200" b="1" dirty="0">
                    <a:solidFill>
                      <a:prstClr val="black"/>
                    </a:solidFill>
                    <a:latin typeface="Century Gothic"/>
                    <a:cs typeface="Century Gothic"/>
                  </a:rPr>
                  <a:t>n</a:t>
                </a:r>
                <a:endParaRPr sz="1200" dirty="0">
                  <a:solidFill>
                    <a:prstClr val="black"/>
                  </a:solidFill>
                  <a:latin typeface="Century Gothic"/>
                  <a:cs typeface="Century Gothic"/>
                </a:endParaRPr>
              </a:p>
            </p:txBody>
          </p:sp>
          <p:sp>
            <p:nvSpPr>
              <p:cNvPr id="34" name="object 84"/>
              <p:cNvSpPr/>
              <p:nvPr/>
            </p:nvSpPr>
            <p:spPr>
              <a:xfrm flipV="1">
                <a:off x="4023527" y="3733799"/>
                <a:ext cx="1462928" cy="515252"/>
              </a:xfrm>
              <a:custGeom>
                <a:avLst/>
                <a:gdLst/>
                <a:ahLst/>
                <a:cxnLst/>
                <a:rect l="l" t="t" r="r" b="b"/>
                <a:pathLst>
                  <a:path w="853440" h="550545">
                    <a:moveTo>
                      <a:pt x="0" y="0"/>
                    </a:moveTo>
                    <a:lnTo>
                      <a:pt x="426719" y="0"/>
                    </a:lnTo>
                    <a:lnTo>
                      <a:pt x="426719" y="550407"/>
                    </a:lnTo>
                    <a:lnTo>
                      <a:pt x="853439" y="550407"/>
                    </a:lnTo>
                  </a:path>
                </a:pathLst>
              </a:custGeom>
              <a:ln w="19050">
                <a:solidFill>
                  <a:srgbClr val="C00000"/>
                </a:solidFill>
                <a:prstDash val="lgDash"/>
              </a:ln>
            </p:spPr>
            <p:txBody>
              <a:bodyPr wrap="square" lIns="0" tIns="0" rIns="0" bIns="0" rtlCol="0"/>
              <a:lstStyle/>
              <a:p>
                <a:endParaRPr>
                  <a:solidFill>
                    <a:prstClr val="black"/>
                  </a:solidFill>
                </a:endParaRPr>
              </a:p>
            </p:txBody>
          </p:sp>
          <p:sp>
            <p:nvSpPr>
              <p:cNvPr id="35" name="object 85"/>
              <p:cNvSpPr/>
              <p:nvPr/>
            </p:nvSpPr>
            <p:spPr>
              <a:xfrm>
                <a:off x="321114" y="1270772"/>
                <a:ext cx="117231" cy="4770120"/>
              </a:xfrm>
              <a:custGeom>
                <a:avLst/>
                <a:gdLst/>
                <a:ahLst/>
                <a:cxnLst/>
                <a:rect l="l" t="t" r="r" b="b"/>
                <a:pathLst>
                  <a:path w="127000" h="4770120">
                    <a:moveTo>
                      <a:pt x="63495" y="76199"/>
                    </a:moveTo>
                    <a:lnTo>
                      <a:pt x="57149" y="81275"/>
                    </a:lnTo>
                    <a:lnTo>
                      <a:pt x="57149" y="4770119"/>
                    </a:lnTo>
                    <a:lnTo>
                      <a:pt x="69842" y="4770119"/>
                    </a:lnTo>
                    <a:lnTo>
                      <a:pt x="69841" y="81275"/>
                    </a:lnTo>
                    <a:lnTo>
                      <a:pt x="63495" y="76199"/>
                    </a:lnTo>
                    <a:close/>
                  </a:path>
                  <a:path w="127000" h="4770120">
                    <a:moveTo>
                      <a:pt x="63495" y="0"/>
                    </a:moveTo>
                    <a:lnTo>
                      <a:pt x="0" y="126979"/>
                    </a:lnTo>
                    <a:lnTo>
                      <a:pt x="57149" y="81275"/>
                    </a:lnTo>
                    <a:lnTo>
                      <a:pt x="57149" y="76199"/>
                    </a:lnTo>
                    <a:lnTo>
                      <a:pt x="101599" y="76199"/>
                    </a:lnTo>
                    <a:lnTo>
                      <a:pt x="63495" y="0"/>
                    </a:lnTo>
                    <a:close/>
                  </a:path>
                  <a:path w="127000" h="4770120">
                    <a:moveTo>
                      <a:pt x="101599" y="76199"/>
                    </a:moveTo>
                    <a:lnTo>
                      <a:pt x="69842" y="76199"/>
                    </a:lnTo>
                    <a:lnTo>
                      <a:pt x="69842" y="81275"/>
                    </a:lnTo>
                    <a:lnTo>
                      <a:pt x="126991" y="126979"/>
                    </a:lnTo>
                    <a:lnTo>
                      <a:pt x="101599" y="76199"/>
                    </a:lnTo>
                    <a:close/>
                  </a:path>
                  <a:path w="127000" h="4770120">
                    <a:moveTo>
                      <a:pt x="69842" y="76199"/>
                    </a:moveTo>
                    <a:lnTo>
                      <a:pt x="63495" y="76199"/>
                    </a:lnTo>
                    <a:lnTo>
                      <a:pt x="69842" y="81275"/>
                    </a:lnTo>
                    <a:lnTo>
                      <a:pt x="69842" y="76199"/>
                    </a:lnTo>
                    <a:close/>
                  </a:path>
                  <a:path w="127000" h="4770120">
                    <a:moveTo>
                      <a:pt x="63495" y="76199"/>
                    </a:moveTo>
                    <a:lnTo>
                      <a:pt x="57149" y="76199"/>
                    </a:lnTo>
                    <a:lnTo>
                      <a:pt x="57149" y="81275"/>
                    </a:lnTo>
                    <a:lnTo>
                      <a:pt x="63495" y="76199"/>
                    </a:lnTo>
                    <a:close/>
                  </a:path>
                </a:pathLst>
              </a:custGeom>
              <a:solidFill>
                <a:srgbClr val="000000"/>
              </a:solidFill>
            </p:spPr>
            <p:txBody>
              <a:bodyPr wrap="square" lIns="0" tIns="0" rIns="0" bIns="0" rtlCol="0"/>
              <a:lstStyle/>
              <a:p>
                <a:endParaRPr>
                  <a:solidFill>
                    <a:prstClr val="black"/>
                  </a:solidFill>
                </a:endParaRPr>
              </a:p>
            </p:txBody>
          </p:sp>
          <p:sp>
            <p:nvSpPr>
              <p:cNvPr id="36" name="object 38"/>
              <p:cNvSpPr txBox="1"/>
              <p:nvPr/>
            </p:nvSpPr>
            <p:spPr>
              <a:xfrm>
                <a:off x="1873583" y="3968650"/>
                <a:ext cx="1079350" cy="923329"/>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mass production enabled by electrical energy</a:t>
                </a:r>
                <a:endParaRPr sz="1200" dirty="0">
                  <a:solidFill>
                    <a:prstClr val="black"/>
                  </a:solidFill>
                  <a:latin typeface="Century Gothic"/>
                  <a:cs typeface="Century Gothic"/>
                </a:endParaRPr>
              </a:p>
            </p:txBody>
          </p:sp>
          <p:sp>
            <p:nvSpPr>
              <p:cNvPr id="37" name="object 38"/>
              <p:cNvSpPr txBox="1"/>
              <p:nvPr/>
            </p:nvSpPr>
            <p:spPr>
              <a:xfrm>
                <a:off x="3086952" y="3322319"/>
                <a:ext cx="936575" cy="1292661"/>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the use of computer &amp; electronics to further enhance automation</a:t>
                </a:r>
                <a:endParaRPr sz="1200" dirty="0">
                  <a:solidFill>
                    <a:prstClr val="black"/>
                  </a:solidFill>
                  <a:latin typeface="Century Gothic"/>
                  <a:cs typeface="Century Gothic"/>
                </a:endParaRPr>
              </a:p>
            </p:txBody>
          </p:sp>
          <p:sp>
            <p:nvSpPr>
              <p:cNvPr id="38" name="object 38"/>
              <p:cNvSpPr txBox="1"/>
              <p:nvPr/>
            </p:nvSpPr>
            <p:spPr>
              <a:xfrm>
                <a:off x="4216615" y="2665008"/>
                <a:ext cx="1037058" cy="738664"/>
              </a:xfrm>
              <a:prstGeom prst="rect">
                <a:avLst/>
              </a:prstGeom>
            </p:spPr>
            <p:txBody>
              <a:bodyPr vert="horz" wrap="square" lIns="0" tIns="0" rIns="0" bIns="0" rtlCol="0">
                <a:spAutoFit/>
              </a:bodyPr>
              <a:lstStyle/>
              <a:p>
                <a:pPr algn="ctr"/>
                <a:r>
                  <a:rPr lang="en-US" sz="1200" spc="-15" dirty="0">
                    <a:solidFill>
                      <a:prstClr val="black"/>
                    </a:solidFill>
                    <a:latin typeface="Century Gothic"/>
                    <a:cs typeface="Century Gothic"/>
                  </a:rPr>
                  <a:t>Based on the use of cyber physical systems</a:t>
                </a:r>
                <a:endParaRPr sz="1200" dirty="0">
                  <a:solidFill>
                    <a:prstClr val="black"/>
                  </a:solidFill>
                  <a:latin typeface="Century Gothic"/>
                  <a:cs typeface="Century Gothic"/>
                </a:endParaRPr>
              </a:p>
            </p:txBody>
          </p:sp>
          <p:sp>
            <p:nvSpPr>
              <p:cNvPr id="60" name="object 82"/>
              <p:cNvSpPr txBox="1"/>
              <p:nvPr/>
            </p:nvSpPr>
            <p:spPr>
              <a:xfrm>
                <a:off x="2369540" y="4887472"/>
                <a:ext cx="3109792" cy="230832"/>
              </a:xfrm>
              <a:prstGeom prst="rect">
                <a:avLst/>
              </a:prstGeom>
            </p:spPr>
            <p:txBody>
              <a:bodyPr vert="horz" wrap="square" lIns="0" tIns="0" rIns="0" bIns="0" rtlCol="0">
                <a:spAutoFit/>
              </a:bodyPr>
              <a:lstStyle/>
              <a:p>
                <a:pPr marL="12700" algn="ctr"/>
                <a:r>
                  <a:rPr lang="en-US" sz="1500" b="1" spc="-25" dirty="0">
                    <a:solidFill>
                      <a:prstClr val="black"/>
                    </a:solidFill>
                    <a:latin typeface="Century Gothic"/>
                    <a:cs typeface="Century Gothic"/>
                  </a:rPr>
                  <a:t>Factory Automation</a:t>
                </a:r>
                <a:endParaRPr sz="1500" dirty="0">
                  <a:solidFill>
                    <a:prstClr val="black"/>
                  </a:solidFill>
                  <a:latin typeface="Century Gothic"/>
                  <a:cs typeface="Century Gothic"/>
                </a:endParaRPr>
              </a:p>
            </p:txBody>
          </p:sp>
        </p:grpSp>
      </p:grpSp>
      <p:sp>
        <p:nvSpPr>
          <p:cNvPr id="58" name="object 35"/>
          <p:cNvSpPr txBox="1"/>
          <p:nvPr/>
        </p:nvSpPr>
        <p:spPr>
          <a:xfrm>
            <a:off x="317910" y="6080538"/>
            <a:ext cx="2143070" cy="161583"/>
          </a:xfrm>
          <a:prstGeom prst="rect">
            <a:avLst/>
          </a:prstGeom>
        </p:spPr>
        <p:txBody>
          <a:bodyPr vert="horz" wrap="square" lIns="0" tIns="0" rIns="0" bIns="0" rtlCol="0">
            <a:spAutoFit/>
          </a:bodyPr>
          <a:lstStyle/>
          <a:p>
            <a:pPr>
              <a:tabLst>
                <a:tab pos="250825" algn="l"/>
              </a:tabLst>
            </a:pPr>
            <a:r>
              <a:rPr lang="en-US" sz="1050" b="1" dirty="0">
                <a:latin typeface="Century Gothic"/>
                <a:cs typeface="Century Gothic"/>
              </a:rPr>
              <a:t>Source: BCG</a:t>
            </a:r>
            <a:endParaRPr sz="1050" dirty="0">
              <a:latin typeface="Century Gothic"/>
              <a:cs typeface="Century Gothic"/>
            </a:endParaRPr>
          </a:p>
        </p:txBody>
      </p:sp>
    </p:spTree>
    <p:extLst>
      <p:ext uri="{BB962C8B-B14F-4D97-AF65-F5344CB8AC3E}">
        <p14:creationId xmlns:p14="http://schemas.microsoft.com/office/powerpoint/2010/main" val="215009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952"/>
            <a:ext cx="8229600" cy="4896134"/>
          </a:xfrm>
        </p:spPr>
        <p:txBody>
          <a:bodyPr>
            <a:normAutofit lnSpcReduction="10000"/>
          </a:bodyPr>
          <a:lstStyle/>
          <a:p>
            <a:pPr algn="just"/>
            <a:r>
              <a:rPr lang="en-US" sz="1800" dirty="0"/>
              <a:t>Industry 4.0 describes a future state of industry characterized by thorough digitization of economic and production flows. It requires horizontal integration at every step in the production process, in interaction with machines. In the globally interconnected world of Industry 4.0, machines also interact with one another</a:t>
            </a:r>
            <a:r>
              <a:rPr lang="en-US" sz="1800" dirty="0" smtClean="0"/>
              <a:t>.</a:t>
            </a:r>
          </a:p>
          <a:p>
            <a:r>
              <a:rPr lang="en-US" sz="2000" dirty="0" smtClean="0"/>
              <a:t>9 Pillars</a:t>
            </a:r>
          </a:p>
          <a:p>
            <a:pPr lvl="1"/>
            <a:r>
              <a:rPr lang="en-US" sz="1600" dirty="0" smtClean="0"/>
              <a:t>Autonomous Robots</a:t>
            </a:r>
          </a:p>
          <a:p>
            <a:pPr lvl="1"/>
            <a:r>
              <a:rPr lang="en-US" sz="1600" dirty="0" smtClean="0"/>
              <a:t>Simulation</a:t>
            </a:r>
          </a:p>
          <a:p>
            <a:pPr lvl="1"/>
            <a:r>
              <a:rPr lang="en-US" sz="1600" dirty="0" smtClean="0"/>
              <a:t>Horizontal and Vertical System Integration</a:t>
            </a:r>
          </a:p>
          <a:p>
            <a:pPr lvl="1"/>
            <a:r>
              <a:rPr lang="en-US" sz="1600" dirty="0" smtClean="0"/>
              <a:t>Industrial Internet of Things</a:t>
            </a:r>
          </a:p>
          <a:p>
            <a:pPr lvl="1"/>
            <a:r>
              <a:rPr lang="en-US" sz="1600" dirty="0" smtClean="0"/>
              <a:t>Cybersecurity</a:t>
            </a:r>
          </a:p>
          <a:p>
            <a:pPr lvl="1"/>
            <a:r>
              <a:rPr lang="en-US" sz="1600" dirty="0" smtClean="0"/>
              <a:t>The Cloud</a:t>
            </a:r>
          </a:p>
          <a:p>
            <a:pPr lvl="1"/>
            <a:r>
              <a:rPr lang="en-US" sz="1600" dirty="0" smtClean="0"/>
              <a:t>Additive Manufacturing Augmented Reality</a:t>
            </a:r>
          </a:p>
          <a:p>
            <a:pPr lvl="1"/>
            <a:r>
              <a:rPr lang="en-US" sz="1600" dirty="0" smtClean="0"/>
              <a:t>Augmented Reality</a:t>
            </a:r>
            <a:endParaRPr lang="en-US" sz="1600" dirty="0"/>
          </a:p>
          <a:p>
            <a:pPr lvl="1"/>
            <a:r>
              <a:rPr lang="en-US" sz="1600" dirty="0" smtClean="0"/>
              <a:t>Big Data and Analytics</a:t>
            </a:r>
          </a:p>
          <a:p>
            <a:pPr lvl="1"/>
            <a:endParaRPr lang="en-US" sz="1600" b="1" dirty="0" smtClean="0"/>
          </a:p>
          <a:p>
            <a:pPr marL="457200" lvl="1" indent="0" algn="just">
              <a:buNone/>
            </a:pPr>
            <a:r>
              <a:rPr lang="en-US" sz="1600" b="1" dirty="0" smtClean="0"/>
              <a:t>No </a:t>
            </a:r>
            <a:r>
              <a:rPr lang="en-US" sz="1600" b="1" dirty="0"/>
              <a:t>company will move from 3.0 to 4.0 in a single step. Despite its speed, this migration will take place in stages.</a:t>
            </a:r>
          </a:p>
        </p:txBody>
      </p:sp>
      <p:sp>
        <p:nvSpPr>
          <p:cNvPr id="4" name="Slide Number Placeholder 3"/>
          <p:cNvSpPr>
            <a:spLocks noGrp="1"/>
          </p:cNvSpPr>
          <p:nvPr>
            <p:ph type="sldNum" sz="quarter" idx="12"/>
          </p:nvPr>
        </p:nvSpPr>
        <p:spPr/>
        <p:txBody>
          <a:bodyPr/>
          <a:lstStyle/>
          <a:p>
            <a:fld id="{4171D5C2-72D8-7844-922C-E63AA03A2838}" type="slidenum">
              <a:rPr lang="en-US" smtClean="0"/>
              <a:t>15</a:t>
            </a:fld>
            <a:endParaRPr lang="en-US"/>
          </a:p>
        </p:txBody>
      </p:sp>
      <p:sp>
        <p:nvSpPr>
          <p:cNvPr id="5" name="TextBox 4"/>
          <p:cNvSpPr txBox="1"/>
          <p:nvPr/>
        </p:nvSpPr>
        <p:spPr>
          <a:xfrm>
            <a:off x="2224585" y="352539"/>
            <a:ext cx="7096836" cy="523220"/>
          </a:xfrm>
          <a:prstGeom prst="rect">
            <a:avLst/>
          </a:prstGeom>
          <a:noFill/>
        </p:spPr>
        <p:txBody>
          <a:bodyPr wrap="square" rtlCol="0">
            <a:spAutoFit/>
          </a:bodyPr>
          <a:lstStyle/>
          <a:p>
            <a:r>
              <a:rPr lang="en-US" sz="2800" b="1" dirty="0" smtClean="0"/>
              <a:t>Industry 4.0 / 4</a:t>
            </a:r>
            <a:r>
              <a:rPr lang="en-US" sz="2800" b="1" baseline="30000" dirty="0" smtClean="0"/>
              <a:t>th</a:t>
            </a:r>
            <a:r>
              <a:rPr lang="en-US" sz="2800" b="1" dirty="0" smtClean="0"/>
              <a:t> Industrial Revolution (4IR)</a:t>
            </a:r>
            <a:endParaRPr lang="en-US" sz="2800" b="1" dirty="0"/>
          </a:p>
        </p:txBody>
      </p:sp>
    </p:spTree>
    <p:extLst>
      <p:ext uri="{BB962C8B-B14F-4D97-AF65-F5344CB8AC3E}">
        <p14:creationId xmlns:p14="http://schemas.microsoft.com/office/powerpoint/2010/main" val="347027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203" y="289969"/>
            <a:ext cx="8229600" cy="721649"/>
          </a:xfrm>
        </p:spPr>
        <p:txBody>
          <a:bodyPr>
            <a:normAutofit/>
          </a:bodyPr>
          <a:lstStyle/>
          <a:p>
            <a:r>
              <a:rPr lang="en-US" sz="2800" b="1" dirty="0" smtClean="0"/>
              <a:t>Does this apply to SME M&amp;E Industry?</a:t>
            </a:r>
            <a:endParaRPr lang="en-US" sz="2800" b="1" dirty="0"/>
          </a:p>
        </p:txBody>
      </p:sp>
      <p:sp>
        <p:nvSpPr>
          <p:cNvPr id="3" name="Content Placeholder 2"/>
          <p:cNvSpPr>
            <a:spLocks noGrp="1"/>
          </p:cNvSpPr>
          <p:nvPr>
            <p:ph idx="1"/>
          </p:nvPr>
        </p:nvSpPr>
        <p:spPr>
          <a:xfrm>
            <a:off x="457200" y="1299949"/>
            <a:ext cx="8229600" cy="5155442"/>
          </a:xfrm>
        </p:spPr>
        <p:txBody>
          <a:bodyPr>
            <a:normAutofit fontScale="77500" lnSpcReduction="20000"/>
          </a:bodyPr>
          <a:lstStyle/>
          <a:p>
            <a:pPr marL="0" indent="0" algn="just">
              <a:buNone/>
            </a:pPr>
            <a:r>
              <a:rPr lang="en-US" sz="2800" dirty="0" smtClean="0"/>
              <a:t>Majority of the M&amp;E SMEs produce small batches </a:t>
            </a:r>
            <a:r>
              <a:rPr lang="en-US" sz="2800" dirty="0" smtClean="0"/>
              <a:t>(not </a:t>
            </a:r>
            <a:r>
              <a:rPr lang="en-US" sz="2800" dirty="0" smtClean="0"/>
              <a:t>mass production) or custom made to order</a:t>
            </a:r>
          </a:p>
          <a:p>
            <a:pPr marL="0" indent="0">
              <a:buNone/>
            </a:pPr>
            <a:endParaRPr lang="en-US" dirty="0" smtClean="0"/>
          </a:p>
          <a:p>
            <a:pPr marL="0" indent="0">
              <a:buNone/>
            </a:pPr>
            <a:r>
              <a:rPr lang="en-US" sz="2100" dirty="0" smtClean="0"/>
              <a:t>The following is more applicable to M&amp;E SMEs</a:t>
            </a:r>
          </a:p>
          <a:p>
            <a:pPr marL="0" indent="0">
              <a:buNone/>
            </a:pPr>
            <a:endParaRPr lang="en-US" sz="2100" dirty="0"/>
          </a:p>
          <a:p>
            <a:pPr marL="0" indent="0">
              <a:buNone/>
            </a:pPr>
            <a:r>
              <a:rPr lang="en-US" sz="2100" dirty="0" smtClean="0"/>
              <a:t>Bernard Marr in a Forbes magazine article said: </a:t>
            </a:r>
            <a:endParaRPr lang="en-US" sz="2100" dirty="0" smtClean="0"/>
          </a:p>
          <a:p>
            <a:pPr marL="0" indent="0">
              <a:buNone/>
            </a:pPr>
            <a:endParaRPr lang="en-US" sz="2100" dirty="0" smtClean="0"/>
          </a:p>
          <a:p>
            <a:pPr marL="0" indent="0">
              <a:buNone/>
            </a:pPr>
            <a:r>
              <a:rPr lang="en-US" sz="2100" dirty="0"/>
              <a:t>For a factory or system to be considered Industry 4.0, it must include</a:t>
            </a:r>
            <a:r>
              <a:rPr lang="en-US" sz="2100" dirty="0" smtClean="0"/>
              <a:t>:</a:t>
            </a:r>
          </a:p>
          <a:p>
            <a:pPr marL="0" indent="0">
              <a:buNone/>
            </a:pPr>
            <a:endParaRPr lang="en-US" sz="2100" dirty="0"/>
          </a:p>
          <a:p>
            <a:pPr algn="just"/>
            <a:r>
              <a:rPr lang="en-US" sz="2100" dirty="0"/>
              <a:t>Interoperability — machines, devices, sensors and people that connect and communicate with one another</a:t>
            </a:r>
            <a:r>
              <a:rPr lang="en-US" sz="2100" dirty="0" smtClean="0"/>
              <a:t>.</a:t>
            </a:r>
          </a:p>
          <a:p>
            <a:pPr algn="just"/>
            <a:endParaRPr lang="en-US" sz="2100" dirty="0"/>
          </a:p>
          <a:p>
            <a:pPr algn="just"/>
            <a:r>
              <a:rPr lang="en-US" sz="2100" dirty="0"/>
              <a:t>Information transparency — the systems create a virtual copy of the physical world through sensor data in order to contextualize information</a:t>
            </a:r>
            <a:r>
              <a:rPr lang="en-US" sz="2100" dirty="0" smtClean="0"/>
              <a:t>.</a:t>
            </a:r>
          </a:p>
          <a:p>
            <a:pPr algn="just"/>
            <a:endParaRPr lang="en-US" sz="2100" dirty="0"/>
          </a:p>
          <a:p>
            <a:pPr algn="just"/>
            <a:r>
              <a:rPr lang="en-US" sz="2100" dirty="0"/>
              <a:t>Technical assistance — both the ability of the systems to support humans in making decisions and solving problems </a:t>
            </a:r>
            <a:r>
              <a:rPr lang="en-US" sz="2100" i="1" dirty="0"/>
              <a:t>and</a:t>
            </a:r>
            <a:r>
              <a:rPr lang="en-US" sz="2100" dirty="0"/>
              <a:t> the ability to assist humans with tasks that are too difficult or unsafe for humans</a:t>
            </a:r>
            <a:r>
              <a:rPr lang="en-US" sz="2100" dirty="0" smtClean="0"/>
              <a:t>.</a:t>
            </a:r>
          </a:p>
          <a:p>
            <a:pPr algn="just"/>
            <a:endParaRPr lang="en-US" sz="2100" dirty="0"/>
          </a:p>
          <a:p>
            <a:pPr algn="just"/>
            <a:r>
              <a:rPr lang="en-US" sz="2100" dirty="0"/>
              <a:t>Decentralized decision-making — the ability of cyber-physical systems to make simple decisions on their own and become as autonomous as possible.</a:t>
            </a:r>
          </a:p>
          <a:p>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16</a:t>
            </a:fld>
            <a:endParaRPr lang="en-US"/>
          </a:p>
        </p:txBody>
      </p:sp>
    </p:spTree>
    <p:extLst>
      <p:ext uri="{BB962C8B-B14F-4D97-AF65-F5344CB8AC3E}">
        <p14:creationId xmlns:p14="http://schemas.microsoft.com/office/powerpoint/2010/main" val="1415576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024" y="413959"/>
            <a:ext cx="5479576" cy="462341"/>
          </a:xfrm>
        </p:spPr>
        <p:txBody>
          <a:bodyPr>
            <a:normAutofit fontScale="90000"/>
          </a:bodyPr>
          <a:lstStyle/>
          <a:p>
            <a:r>
              <a:rPr lang="en-US" sz="2800" b="1" dirty="0" smtClean="0">
                <a:latin typeface="Arial" pitchFamily="34" charset="0"/>
                <a:ea typeface="Adobe Myungjo Std M" pitchFamily="18" charset="-128"/>
                <a:cs typeface="Arial" pitchFamily="34" charset="0"/>
              </a:rPr>
              <a:t>Global Trends for M&amp;E </a:t>
            </a:r>
            <a:endParaRPr lang="en-US" sz="2800" dirty="0"/>
          </a:p>
        </p:txBody>
      </p:sp>
      <p:sp>
        <p:nvSpPr>
          <p:cNvPr id="8" name="Rectangle 7"/>
          <p:cNvSpPr/>
          <p:nvPr/>
        </p:nvSpPr>
        <p:spPr>
          <a:xfrm>
            <a:off x="304800" y="18288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Heterogeneous </a:t>
            </a:r>
            <a:r>
              <a:rPr lang="en-US" dirty="0">
                <a:solidFill>
                  <a:prstClr val="white"/>
                </a:solidFill>
              </a:rPr>
              <a:t>Market</a:t>
            </a:r>
          </a:p>
        </p:txBody>
      </p:sp>
      <p:sp>
        <p:nvSpPr>
          <p:cNvPr id="9" name="Rectangle 8"/>
          <p:cNvSpPr/>
          <p:nvPr/>
        </p:nvSpPr>
        <p:spPr>
          <a:xfrm>
            <a:off x="304800" y="34290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Increasing Cooperation </a:t>
            </a:r>
          </a:p>
        </p:txBody>
      </p:sp>
      <p:sp>
        <p:nvSpPr>
          <p:cNvPr id="10" name="Rectangle 9"/>
          <p:cNvSpPr/>
          <p:nvPr/>
        </p:nvSpPr>
        <p:spPr>
          <a:xfrm>
            <a:off x="333375" y="50292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From Manufacturing to Services</a:t>
            </a:r>
          </a:p>
        </p:txBody>
      </p:sp>
      <p:sp>
        <p:nvSpPr>
          <p:cNvPr id="12" name="Rectangle 11"/>
          <p:cNvSpPr/>
          <p:nvPr/>
        </p:nvSpPr>
        <p:spPr>
          <a:xfrm>
            <a:off x="4619625" y="18288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Vertical integration to supply chain management</a:t>
            </a:r>
          </a:p>
        </p:txBody>
      </p:sp>
      <p:sp>
        <p:nvSpPr>
          <p:cNvPr id="13" name="Rectangle 12"/>
          <p:cNvSpPr/>
          <p:nvPr/>
        </p:nvSpPr>
        <p:spPr>
          <a:xfrm>
            <a:off x="4619625" y="34290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Globalization </a:t>
            </a:r>
            <a:r>
              <a:rPr lang="en-US" dirty="0">
                <a:solidFill>
                  <a:prstClr val="white"/>
                </a:solidFill>
              </a:rPr>
              <a:t>of production</a:t>
            </a:r>
          </a:p>
        </p:txBody>
      </p:sp>
      <p:sp>
        <p:nvSpPr>
          <p:cNvPr id="14" name="Rectangle 13"/>
          <p:cNvSpPr/>
          <p:nvPr/>
        </p:nvSpPr>
        <p:spPr>
          <a:xfrm>
            <a:off x="4648200" y="50292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Brain power</a:t>
            </a:r>
          </a:p>
        </p:txBody>
      </p:sp>
      <p:sp>
        <p:nvSpPr>
          <p:cNvPr id="15" name="TextBox 14"/>
          <p:cNvSpPr txBox="1"/>
          <p:nvPr/>
        </p:nvSpPr>
        <p:spPr>
          <a:xfrm>
            <a:off x="2286000" y="1828800"/>
            <a:ext cx="2209800" cy="1200329"/>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prstClr val="black"/>
                </a:solidFill>
              </a:rPr>
              <a:t>companies are looking to </a:t>
            </a:r>
            <a:r>
              <a:rPr lang="en-US" sz="1200" b="1" dirty="0">
                <a:solidFill>
                  <a:prstClr val="black"/>
                </a:solidFill>
              </a:rPr>
              <a:t>extend their product offering</a:t>
            </a:r>
            <a:r>
              <a:rPr lang="en-US" sz="1200" dirty="0">
                <a:solidFill>
                  <a:prstClr val="black"/>
                </a:solidFill>
              </a:rPr>
              <a:t>s beyond the traditional core market to offer integrated solutions</a:t>
            </a:r>
          </a:p>
          <a:p>
            <a:pPr marL="171450" indent="-171450">
              <a:buFont typeface="Arial" panose="020B0604020202020204" pitchFamily="34" charset="0"/>
              <a:buChar char="•"/>
            </a:pPr>
            <a:endParaRPr lang="en-US" sz="1200" dirty="0">
              <a:solidFill>
                <a:prstClr val="black"/>
              </a:solidFill>
            </a:endParaRPr>
          </a:p>
        </p:txBody>
      </p:sp>
      <p:sp>
        <p:nvSpPr>
          <p:cNvPr id="16" name="TextBox 15"/>
          <p:cNvSpPr txBox="1"/>
          <p:nvPr/>
        </p:nvSpPr>
        <p:spPr>
          <a:xfrm>
            <a:off x="2286000" y="3429000"/>
            <a:ext cx="2209800" cy="1200329"/>
          </a:xfrm>
          <a:prstGeom prst="rect">
            <a:avLst/>
          </a:prstGeom>
          <a:noFill/>
        </p:spPr>
        <p:txBody>
          <a:bodyPr wrap="square" rtlCol="0">
            <a:spAutoFit/>
          </a:bodyPr>
          <a:lstStyle/>
          <a:p>
            <a:pPr marL="171450" indent="-171450" algn="just">
              <a:buFont typeface="Arial" panose="020B0604020202020204" pitchFamily="34" charset="0"/>
              <a:buChar char="•"/>
            </a:pPr>
            <a:r>
              <a:rPr lang="en-US" sz="1200" b="1" dirty="0">
                <a:solidFill>
                  <a:prstClr val="black"/>
                </a:solidFill>
              </a:rPr>
              <a:t>Partnerships and M&amp;A</a:t>
            </a:r>
            <a:r>
              <a:rPr lang="en-US" sz="1200" dirty="0">
                <a:solidFill>
                  <a:prstClr val="black"/>
                </a:solidFill>
              </a:rPr>
              <a:t> will play a big role in growing beyond the traditional core business as building capabilities in-house can result in higher cost</a:t>
            </a:r>
          </a:p>
        </p:txBody>
      </p:sp>
      <p:sp>
        <p:nvSpPr>
          <p:cNvPr id="17" name="TextBox 16"/>
          <p:cNvSpPr txBox="1"/>
          <p:nvPr/>
        </p:nvSpPr>
        <p:spPr>
          <a:xfrm>
            <a:off x="2286000" y="5029200"/>
            <a:ext cx="2209800" cy="1015663"/>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prstClr val="black"/>
                </a:solidFill>
              </a:rPr>
              <a:t>they are finding opportunities to grow their businesses by </a:t>
            </a:r>
            <a:r>
              <a:rPr lang="en-US" sz="1200" b="1" dirty="0">
                <a:solidFill>
                  <a:prstClr val="black"/>
                </a:solidFill>
              </a:rPr>
              <a:t>addressing customer demands for line integration and upgrade services</a:t>
            </a:r>
          </a:p>
        </p:txBody>
      </p:sp>
      <p:sp>
        <p:nvSpPr>
          <p:cNvPr id="18" name="TextBox 17"/>
          <p:cNvSpPr txBox="1"/>
          <p:nvPr/>
        </p:nvSpPr>
        <p:spPr>
          <a:xfrm>
            <a:off x="6629400" y="1828800"/>
            <a:ext cx="2286000" cy="1200329"/>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prstClr val="black"/>
                </a:solidFill>
              </a:rPr>
              <a:t>Companies are now more focused solely on what they do best, i.e. </a:t>
            </a:r>
            <a:r>
              <a:rPr lang="en-US" sz="1200" b="1" dirty="0" smtClean="0">
                <a:solidFill>
                  <a:prstClr val="black"/>
                </a:solidFill>
              </a:rPr>
              <a:t>specialization, </a:t>
            </a:r>
            <a:r>
              <a:rPr lang="en-US" sz="1200" b="1" dirty="0">
                <a:solidFill>
                  <a:prstClr val="black"/>
                </a:solidFill>
              </a:rPr>
              <a:t>with increasing trend of outsourcing for non-core activities</a:t>
            </a:r>
          </a:p>
        </p:txBody>
      </p:sp>
      <p:sp>
        <p:nvSpPr>
          <p:cNvPr id="19" name="TextBox 18"/>
          <p:cNvSpPr txBox="1"/>
          <p:nvPr/>
        </p:nvSpPr>
        <p:spPr>
          <a:xfrm>
            <a:off x="6648450" y="3325694"/>
            <a:ext cx="2438400" cy="1384995"/>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prstClr val="black"/>
                </a:solidFill>
              </a:rPr>
              <a:t>major companies are shifting their production base from higher cost areas to emerging markets with lower cost and closer proximity to customer; some are also engaging in distributed manufacturing model</a:t>
            </a:r>
          </a:p>
        </p:txBody>
      </p:sp>
      <p:sp>
        <p:nvSpPr>
          <p:cNvPr id="20" name="TextBox 19"/>
          <p:cNvSpPr txBox="1"/>
          <p:nvPr/>
        </p:nvSpPr>
        <p:spPr>
          <a:xfrm>
            <a:off x="6629400" y="5025688"/>
            <a:ext cx="2362200" cy="1015663"/>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solidFill>
                  <a:prstClr val="black"/>
                </a:solidFill>
              </a:rPr>
              <a:t>companies will require talent with </a:t>
            </a:r>
            <a:r>
              <a:rPr lang="en-US" sz="1200" b="1" dirty="0">
                <a:solidFill>
                  <a:prstClr val="black"/>
                </a:solidFill>
              </a:rPr>
              <a:t>new skillsets and capabilities to respond to </a:t>
            </a:r>
            <a:r>
              <a:rPr lang="en-US" sz="1200" b="1" dirty="0" smtClean="0">
                <a:solidFill>
                  <a:prstClr val="black"/>
                </a:solidFill>
              </a:rPr>
              <a:t>digitalization</a:t>
            </a:r>
            <a:r>
              <a:rPr lang="en-US" sz="1200" dirty="0" smtClean="0">
                <a:solidFill>
                  <a:prstClr val="black"/>
                </a:solidFill>
              </a:rPr>
              <a:t>, </a:t>
            </a:r>
            <a:r>
              <a:rPr lang="en-US" sz="1200" dirty="0">
                <a:solidFill>
                  <a:prstClr val="black"/>
                </a:solidFill>
              </a:rPr>
              <a:t>elevating competition for talent</a:t>
            </a:r>
          </a:p>
        </p:txBody>
      </p:sp>
      <p:sp>
        <p:nvSpPr>
          <p:cNvPr id="4" name="Slide Number Placeholder 3"/>
          <p:cNvSpPr>
            <a:spLocks noGrp="1"/>
          </p:cNvSpPr>
          <p:nvPr>
            <p:ph type="sldNum" sz="quarter" idx="12"/>
          </p:nvPr>
        </p:nvSpPr>
        <p:spPr/>
        <p:txBody>
          <a:bodyPr/>
          <a:lstStyle/>
          <a:p>
            <a:fld id="{4171D5C2-72D8-7844-922C-E63AA03A2838}" type="slidenum">
              <a:rPr lang="en-US" smtClean="0"/>
              <a:t>17</a:t>
            </a:fld>
            <a:endParaRPr lang="en-US"/>
          </a:p>
        </p:txBody>
      </p:sp>
    </p:spTree>
    <p:extLst>
      <p:ext uri="{BB962C8B-B14F-4D97-AF65-F5344CB8AC3E}">
        <p14:creationId xmlns:p14="http://schemas.microsoft.com/office/powerpoint/2010/main" val="266738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1" y="397468"/>
            <a:ext cx="5438633" cy="571523"/>
          </a:xfrm>
        </p:spPr>
        <p:txBody>
          <a:bodyPr>
            <a:normAutofit/>
          </a:bodyPr>
          <a:lstStyle/>
          <a:p>
            <a:r>
              <a:rPr lang="en-US" sz="2800" b="1" dirty="0" smtClean="0"/>
              <a:t>Government Strategies</a:t>
            </a:r>
            <a:endParaRPr lang="en-US" sz="2800" b="1" dirty="0"/>
          </a:p>
        </p:txBody>
      </p:sp>
      <p:sp>
        <p:nvSpPr>
          <p:cNvPr id="3" name="Content Placeholder 2"/>
          <p:cNvSpPr>
            <a:spLocks noGrp="1"/>
          </p:cNvSpPr>
          <p:nvPr>
            <p:ph idx="1"/>
          </p:nvPr>
        </p:nvSpPr>
        <p:spPr/>
        <p:txBody>
          <a:bodyPr>
            <a:normAutofit fontScale="77500" lnSpcReduction="20000"/>
          </a:bodyPr>
          <a:lstStyle/>
          <a:p>
            <a:pPr algn="just"/>
            <a:r>
              <a:rPr lang="en-US" dirty="0"/>
              <a:t>In line with 11th Malaysia Plan, </a:t>
            </a:r>
            <a:r>
              <a:rPr lang="en-US" b="1" dirty="0"/>
              <a:t>8 strategic thrusts </a:t>
            </a:r>
            <a:r>
              <a:rPr lang="en-US" dirty="0"/>
              <a:t>has been identified to support the national strategies such as:</a:t>
            </a:r>
          </a:p>
          <a:p>
            <a:pPr marL="0" indent="0">
              <a:buNone/>
            </a:pPr>
            <a:endParaRPr lang="en-US" dirty="0"/>
          </a:p>
          <a:p>
            <a:r>
              <a:rPr lang="en-US" dirty="0" smtClean="0"/>
              <a:t>Developing </a:t>
            </a:r>
            <a:r>
              <a:rPr lang="en-US" dirty="0"/>
              <a:t>new talent</a:t>
            </a:r>
          </a:p>
          <a:p>
            <a:r>
              <a:rPr lang="en-US" dirty="0" smtClean="0">
                <a:solidFill>
                  <a:srgbClr val="FF0000"/>
                </a:solidFill>
              </a:rPr>
              <a:t>Enhancing </a:t>
            </a:r>
            <a:r>
              <a:rPr lang="en-US" dirty="0">
                <a:solidFill>
                  <a:srgbClr val="FF0000"/>
                </a:solidFill>
              </a:rPr>
              <a:t>productivity &amp; efficiency</a:t>
            </a:r>
          </a:p>
          <a:p>
            <a:r>
              <a:rPr lang="en-US" dirty="0" smtClean="0"/>
              <a:t>Technology</a:t>
            </a:r>
            <a:r>
              <a:rPr lang="en-US" dirty="0"/>
              <a:t>, innovation &amp; R&amp;D</a:t>
            </a:r>
          </a:p>
          <a:p>
            <a:r>
              <a:rPr lang="en-US" dirty="0" smtClean="0"/>
              <a:t>SME </a:t>
            </a:r>
            <a:r>
              <a:rPr lang="en-US" dirty="0"/>
              <a:t>Development</a:t>
            </a:r>
          </a:p>
          <a:p>
            <a:r>
              <a:rPr lang="en-US" dirty="0" smtClean="0"/>
              <a:t>Export</a:t>
            </a:r>
            <a:r>
              <a:rPr lang="en-US" dirty="0"/>
              <a:t>	Development	&amp; Promotion</a:t>
            </a:r>
          </a:p>
          <a:p>
            <a:r>
              <a:rPr lang="en-US" dirty="0" smtClean="0"/>
              <a:t>Trade </a:t>
            </a:r>
            <a:r>
              <a:rPr lang="en-US" dirty="0"/>
              <a:t>remedies &amp; FTAs</a:t>
            </a:r>
          </a:p>
          <a:p>
            <a:r>
              <a:rPr lang="en-US" dirty="0" smtClean="0"/>
              <a:t>Enabling </a:t>
            </a:r>
            <a:r>
              <a:rPr lang="en-US" dirty="0"/>
              <a:t>environment</a:t>
            </a:r>
          </a:p>
          <a:p>
            <a:r>
              <a:rPr lang="en-US" dirty="0" smtClean="0"/>
              <a:t>Governance reform</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18</a:t>
            </a:fld>
            <a:endParaRPr lang="en-US"/>
          </a:p>
        </p:txBody>
      </p:sp>
    </p:spTree>
    <p:extLst>
      <p:ext uri="{BB962C8B-B14F-4D97-AF65-F5344CB8AC3E}">
        <p14:creationId xmlns:p14="http://schemas.microsoft.com/office/powerpoint/2010/main" val="4111265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681" y="274638"/>
            <a:ext cx="7349319" cy="708001"/>
          </a:xfrm>
        </p:spPr>
        <p:txBody>
          <a:bodyPr>
            <a:normAutofit/>
          </a:bodyPr>
          <a:lstStyle/>
          <a:p>
            <a:r>
              <a:rPr lang="en-US" sz="2800" b="1" dirty="0" smtClean="0"/>
              <a:t>Enhancing Productivity &amp; Efficiency</a:t>
            </a:r>
            <a:endParaRPr lang="en-US" sz="2800" b="1" dirty="0"/>
          </a:p>
        </p:txBody>
      </p:sp>
      <p:sp>
        <p:nvSpPr>
          <p:cNvPr id="3" name="Content Placeholder 2"/>
          <p:cNvSpPr>
            <a:spLocks noGrp="1"/>
          </p:cNvSpPr>
          <p:nvPr>
            <p:ph idx="1"/>
          </p:nvPr>
        </p:nvSpPr>
        <p:spPr>
          <a:xfrm>
            <a:off x="457200" y="1600200"/>
            <a:ext cx="8229600" cy="4896133"/>
          </a:xfrm>
        </p:spPr>
        <p:txBody>
          <a:bodyPr>
            <a:normAutofit fontScale="92500" lnSpcReduction="10000"/>
          </a:bodyPr>
          <a:lstStyle/>
          <a:p>
            <a:r>
              <a:rPr lang="en-US" sz="2000" dirty="0" smtClean="0"/>
              <a:t>M&amp;E Industry in Malaysia is dominated by local players</a:t>
            </a:r>
          </a:p>
          <a:p>
            <a:endParaRPr lang="en-US" sz="2000" dirty="0" smtClean="0"/>
          </a:p>
          <a:p>
            <a:r>
              <a:rPr lang="en-US" sz="2000" dirty="0"/>
              <a:t>M</a:t>
            </a:r>
            <a:r>
              <a:rPr lang="en-US" sz="2000" dirty="0" smtClean="0"/>
              <a:t>ost of them are SMEs unlike the E&amp;E Industry</a:t>
            </a:r>
          </a:p>
          <a:p>
            <a:endParaRPr lang="en-US" sz="2000" dirty="0" smtClean="0"/>
          </a:p>
          <a:p>
            <a:r>
              <a:rPr lang="en-US" sz="2000" dirty="0" smtClean="0"/>
              <a:t>As such, macro policies and strategies on improving productivity may have marginal trickle down effects on the M&amp;E Industry</a:t>
            </a:r>
          </a:p>
          <a:p>
            <a:endParaRPr lang="en-US" sz="2000" dirty="0" smtClean="0"/>
          </a:p>
          <a:p>
            <a:pPr algn="just"/>
            <a:r>
              <a:rPr lang="en-US" sz="2000" dirty="0" smtClean="0"/>
              <a:t>For the M&amp;E Productivity Nexus </a:t>
            </a:r>
            <a:r>
              <a:rPr lang="en-US" sz="2000" dirty="0" err="1" smtClean="0"/>
              <a:t>programme</a:t>
            </a:r>
            <a:r>
              <a:rPr lang="en-US" sz="2000" dirty="0" smtClean="0"/>
              <a:t>, in addition to the macro strategies, </a:t>
            </a:r>
            <a:r>
              <a:rPr lang="en-US" sz="2000" b="1" dirty="0" smtClean="0"/>
              <a:t>MEIF is working together with MPC </a:t>
            </a:r>
            <a:r>
              <a:rPr lang="en-US" sz="2000" dirty="0" smtClean="0"/>
              <a:t>and productivity </a:t>
            </a:r>
            <a:r>
              <a:rPr lang="en-US" sz="2000" dirty="0" smtClean="0"/>
              <a:t>specialists to formulate </a:t>
            </a:r>
            <a:r>
              <a:rPr lang="en-US" sz="2000" dirty="0" err="1" smtClean="0"/>
              <a:t>programmes</a:t>
            </a:r>
            <a:r>
              <a:rPr lang="en-US" sz="2000" dirty="0" smtClean="0"/>
              <a:t> specifically tailored for SMEs</a:t>
            </a:r>
            <a:endParaRPr lang="en-US" sz="2000" dirty="0" smtClean="0"/>
          </a:p>
          <a:p>
            <a:endParaRPr lang="en-US" sz="2000" dirty="0" smtClean="0"/>
          </a:p>
          <a:p>
            <a:pPr algn="just"/>
            <a:r>
              <a:rPr lang="en-US" sz="2000" dirty="0" smtClean="0"/>
              <a:t>MEIF will undertake special initiatives to assist a selected group of progressive SMEs to improve their productivity over a 2 year period.</a:t>
            </a:r>
          </a:p>
          <a:p>
            <a:endParaRPr lang="en-US" sz="2000" dirty="0" smtClean="0"/>
          </a:p>
          <a:p>
            <a:pPr algn="just"/>
            <a:r>
              <a:rPr lang="en-US" sz="2000" dirty="0" smtClean="0"/>
              <a:t>Success of the initiatives will encourage more SMEs to join the fold and work with MEIF and MPC</a:t>
            </a:r>
          </a:p>
          <a:p>
            <a:endParaRPr lang="en-US" sz="2400" dirty="0">
              <a:latin typeface=" Arial"/>
            </a:endParaRPr>
          </a:p>
        </p:txBody>
      </p:sp>
      <p:sp>
        <p:nvSpPr>
          <p:cNvPr id="5" name="Slide Number Placeholder 4"/>
          <p:cNvSpPr>
            <a:spLocks noGrp="1"/>
          </p:cNvSpPr>
          <p:nvPr>
            <p:ph type="sldNum" sz="quarter" idx="12"/>
          </p:nvPr>
        </p:nvSpPr>
        <p:spPr/>
        <p:txBody>
          <a:bodyPr/>
          <a:lstStyle/>
          <a:p>
            <a:fld id="{4171D5C2-72D8-7844-922C-E63AA03A2838}" type="slidenum">
              <a:rPr lang="en-US" smtClean="0"/>
              <a:t>19</a:t>
            </a:fld>
            <a:endParaRPr lang="en-US"/>
          </a:p>
        </p:txBody>
      </p:sp>
    </p:spTree>
    <p:extLst>
      <p:ext uri="{BB962C8B-B14F-4D97-AF65-F5344CB8AC3E}">
        <p14:creationId xmlns:p14="http://schemas.microsoft.com/office/powerpoint/2010/main" val="186061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9779"/>
            <a:ext cx="8229600" cy="1143000"/>
          </a:xfrm>
        </p:spPr>
        <p:txBody>
          <a:bodyPr>
            <a:normAutofit fontScale="90000"/>
          </a:bodyPr>
          <a:lstStyle/>
          <a:p>
            <a:r>
              <a:rPr lang="en-US" b="1" dirty="0" smtClean="0"/>
              <a:t>Machinery &amp; Equipment (M&amp;E) </a:t>
            </a:r>
            <a:br>
              <a:rPr lang="en-US" b="1" dirty="0" smtClean="0"/>
            </a:br>
            <a:r>
              <a:rPr lang="en-US" b="1" dirty="0" smtClean="0"/>
              <a:t>Industry</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2</a:t>
            </a:fld>
            <a:endParaRPr lang="en-US" dirty="0"/>
          </a:p>
        </p:txBody>
      </p:sp>
    </p:spTree>
    <p:extLst>
      <p:ext uri="{BB962C8B-B14F-4D97-AF65-F5344CB8AC3E}">
        <p14:creationId xmlns:p14="http://schemas.microsoft.com/office/powerpoint/2010/main" val="4000387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331" y="425605"/>
            <a:ext cx="4101153" cy="516932"/>
          </a:xfrm>
        </p:spPr>
        <p:txBody>
          <a:bodyPr>
            <a:noAutofit/>
          </a:bodyPr>
          <a:lstStyle/>
          <a:p>
            <a:r>
              <a:rPr lang="en-US" sz="2800" b="1" dirty="0" smtClean="0"/>
              <a:t>Productivity</a:t>
            </a:r>
            <a:endParaRPr lang="en-US" sz="2800" b="1" dirty="0"/>
          </a:p>
        </p:txBody>
      </p:sp>
      <p:sp>
        <p:nvSpPr>
          <p:cNvPr id="3" name="Content Placeholder 2"/>
          <p:cNvSpPr>
            <a:spLocks noGrp="1"/>
          </p:cNvSpPr>
          <p:nvPr>
            <p:ph idx="1"/>
          </p:nvPr>
        </p:nvSpPr>
        <p:spPr/>
        <p:txBody>
          <a:bodyPr>
            <a:noAutofit/>
          </a:bodyPr>
          <a:lstStyle/>
          <a:p>
            <a:pPr marL="0" indent="0">
              <a:buNone/>
            </a:pPr>
            <a:r>
              <a:rPr lang="en-US" sz="1400" u="sng" dirty="0" smtClean="0"/>
              <a:t>Definition</a:t>
            </a:r>
          </a:p>
          <a:p>
            <a:pPr marL="0" indent="0">
              <a:buNone/>
            </a:pPr>
            <a:endParaRPr lang="en-US" sz="1400" u="sng" dirty="0" smtClean="0"/>
          </a:p>
          <a:p>
            <a:pPr algn="just"/>
            <a:r>
              <a:rPr lang="en-US" sz="1400" dirty="0" smtClean="0"/>
              <a:t>Productivity is the ability to produce output from a given set of inputs – measures the efficiency and effectiveness of resources </a:t>
            </a:r>
            <a:r>
              <a:rPr lang="en-US" sz="1400" dirty="0" err="1" smtClean="0"/>
              <a:t>utilisation</a:t>
            </a:r>
            <a:r>
              <a:rPr lang="en-US" sz="1400" dirty="0" smtClean="0"/>
              <a:t> such as employees, technology, systems and managements etc., in converting inputs into useful outputs</a:t>
            </a:r>
          </a:p>
          <a:p>
            <a:endParaRPr lang="en-US" sz="1400" dirty="0" smtClean="0"/>
          </a:p>
          <a:p>
            <a:pPr marL="0" indent="0">
              <a:buNone/>
            </a:pPr>
            <a:endParaRPr lang="en-US" sz="1400" dirty="0"/>
          </a:p>
          <a:p>
            <a:r>
              <a:rPr lang="en-US" sz="1400" dirty="0" smtClean="0"/>
              <a:t>Some Measurements </a:t>
            </a:r>
            <a:r>
              <a:rPr lang="en-US" sz="1400" dirty="0" smtClean="0"/>
              <a:t>of </a:t>
            </a:r>
            <a:r>
              <a:rPr lang="en-US" sz="1400" dirty="0" smtClean="0"/>
              <a:t>Productivity   (as obtained fro Malaysia Productivity Corporation)</a:t>
            </a:r>
          </a:p>
          <a:p>
            <a:endParaRPr lang="en-US" sz="1400" dirty="0" smtClean="0"/>
          </a:p>
          <a:p>
            <a:pPr marL="0" indent="0">
              <a:buNone/>
            </a:pPr>
            <a:r>
              <a:rPr lang="en-US" sz="1400" dirty="0" smtClean="0"/>
              <a:t>	</a:t>
            </a:r>
            <a:r>
              <a:rPr lang="en-US" sz="1400" dirty="0" smtClean="0"/>
              <a:t>Productivity 			=        </a:t>
            </a:r>
            <a:r>
              <a:rPr lang="en-US" sz="1400" u="sng" dirty="0" smtClean="0"/>
              <a:t>Output</a:t>
            </a:r>
            <a:endParaRPr lang="en-US" sz="1400" u="sng" dirty="0"/>
          </a:p>
          <a:p>
            <a:pPr marL="0" indent="0">
              <a:buNone/>
            </a:pPr>
            <a:r>
              <a:rPr lang="en-US" sz="1400" dirty="0" smtClean="0"/>
              <a:t>           </a:t>
            </a:r>
            <a:r>
              <a:rPr lang="en-US" sz="1400" dirty="0" smtClean="0"/>
              <a:t>                    </a:t>
            </a:r>
            <a:r>
              <a:rPr lang="en-US" sz="1400" dirty="0" smtClean="0"/>
              <a:t>		</a:t>
            </a:r>
            <a:r>
              <a:rPr lang="en-US" sz="1400" dirty="0"/>
              <a:t>	</a:t>
            </a:r>
            <a:r>
              <a:rPr lang="en-US" sz="1400" dirty="0" smtClean="0"/>
              <a:t> 	</a:t>
            </a:r>
            <a:r>
              <a:rPr lang="en-US" sz="1400" dirty="0" smtClean="0"/>
              <a:t>Input</a:t>
            </a:r>
          </a:p>
          <a:p>
            <a:pPr marL="0" indent="0">
              <a:buNone/>
            </a:pPr>
            <a:endParaRPr lang="en-US" sz="1400" dirty="0" smtClean="0"/>
          </a:p>
          <a:p>
            <a:pPr marL="0" indent="0">
              <a:buNone/>
            </a:pPr>
            <a:r>
              <a:rPr lang="en-US" sz="1400" dirty="0" smtClean="0"/>
              <a:t>	</a:t>
            </a:r>
            <a:r>
              <a:rPr lang="en-US" sz="1400" dirty="0" err="1" smtClean="0"/>
              <a:t>Labour</a:t>
            </a:r>
            <a:r>
              <a:rPr lang="en-US" sz="1400" dirty="0" smtClean="0"/>
              <a:t> Productivity 	=           </a:t>
            </a:r>
            <a:r>
              <a:rPr lang="en-US" sz="1400" u="sng" dirty="0" smtClean="0"/>
              <a:t>Total Output</a:t>
            </a:r>
            <a:endParaRPr lang="en-US" sz="1400" dirty="0" smtClean="0"/>
          </a:p>
          <a:p>
            <a:pPr marL="0" indent="0">
              <a:buNone/>
            </a:pPr>
            <a:r>
              <a:rPr lang="en-US" sz="1400" dirty="0" smtClean="0"/>
              <a:t>						No. of Employees</a:t>
            </a:r>
          </a:p>
          <a:p>
            <a:pPr marL="0" indent="0">
              <a:buNone/>
            </a:pPr>
            <a:endParaRPr lang="en-US" sz="1400" dirty="0" smtClean="0"/>
          </a:p>
          <a:p>
            <a:pPr marL="0" indent="0">
              <a:buNone/>
            </a:pPr>
            <a:r>
              <a:rPr lang="en-US" sz="1400" dirty="0" smtClean="0"/>
              <a:t>	Capital Productivity	=  	</a:t>
            </a:r>
            <a:r>
              <a:rPr lang="en-US" sz="1400" u="sng" dirty="0" smtClean="0"/>
              <a:t>Total Output</a:t>
            </a:r>
            <a:endParaRPr lang="en-US" sz="1400" dirty="0" smtClean="0"/>
          </a:p>
          <a:p>
            <a:pPr marL="0" indent="0">
              <a:buNone/>
            </a:pPr>
            <a:r>
              <a:rPr lang="en-US" sz="1400" dirty="0"/>
              <a:t>	</a:t>
            </a:r>
            <a:r>
              <a:rPr lang="en-US" sz="1400" dirty="0" smtClean="0"/>
              <a:t>					Fixed Assets</a:t>
            </a:r>
          </a:p>
          <a:p>
            <a:pPr algn="just"/>
            <a:r>
              <a:rPr lang="en-US" sz="1400" dirty="0" smtClean="0"/>
              <a:t>Many companies in the </a:t>
            </a:r>
            <a:r>
              <a:rPr lang="en-US" sz="1400" dirty="0" smtClean="0"/>
              <a:t>M&amp;E sector </a:t>
            </a:r>
            <a:r>
              <a:rPr lang="en-US" sz="1400" dirty="0" smtClean="0"/>
              <a:t>are</a:t>
            </a:r>
            <a:r>
              <a:rPr lang="en-US" sz="1400" dirty="0" smtClean="0"/>
              <a:t> </a:t>
            </a:r>
            <a:r>
              <a:rPr lang="en-US" sz="1400" dirty="0" err="1" smtClean="0"/>
              <a:t>labour</a:t>
            </a:r>
            <a:r>
              <a:rPr lang="en-US" sz="1400" dirty="0" smtClean="0"/>
              <a:t> </a:t>
            </a:r>
            <a:r>
              <a:rPr lang="en-US" sz="1400" dirty="0" smtClean="0"/>
              <a:t>intensive. Coupled </a:t>
            </a:r>
            <a:r>
              <a:rPr lang="en-US" sz="1400" dirty="0" smtClean="0"/>
              <a:t>with the employment </a:t>
            </a:r>
            <a:r>
              <a:rPr lang="en-US" sz="1400" dirty="0" smtClean="0"/>
              <a:t>of</a:t>
            </a:r>
            <a:r>
              <a:rPr lang="en-US" sz="1400" dirty="0" smtClean="0"/>
              <a:t> </a:t>
            </a:r>
            <a:r>
              <a:rPr lang="en-US" sz="1400" dirty="0" smtClean="0"/>
              <a:t>unskilled foreign </a:t>
            </a:r>
            <a:r>
              <a:rPr lang="en-US" sz="1400" dirty="0" err="1" smtClean="0"/>
              <a:t>labour</a:t>
            </a:r>
            <a:r>
              <a:rPr lang="en-US" sz="1400" dirty="0" smtClean="0"/>
              <a:t>, </a:t>
            </a:r>
            <a:r>
              <a:rPr lang="en-US" sz="1400" dirty="0" smtClean="0"/>
              <a:t> </a:t>
            </a:r>
            <a:r>
              <a:rPr lang="en-US" sz="1400" dirty="0" smtClean="0"/>
              <a:t>this industry’s </a:t>
            </a:r>
            <a:r>
              <a:rPr lang="en-US" sz="1400" dirty="0" smtClean="0"/>
              <a:t>productivity is considered relatively low</a:t>
            </a:r>
            <a:r>
              <a:rPr lang="en-US" sz="1400" dirty="0" smtClean="0"/>
              <a:t>.</a:t>
            </a:r>
            <a:endParaRPr lang="en-US" sz="1400" dirty="0"/>
          </a:p>
        </p:txBody>
      </p:sp>
      <p:sp>
        <p:nvSpPr>
          <p:cNvPr id="5" name="Slide Number Placeholder 4"/>
          <p:cNvSpPr>
            <a:spLocks noGrp="1"/>
          </p:cNvSpPr>
          <p:nvPr>
            <p:ph type="sldNum" sz="quarter" idx="12"/>
          </p:nvPr>
        </p:nvSpPr>
        <p:spPr/>
        <p:txBody>
          <a:bodyPr/>
          <a:lstStyle/>
          <a:p>
            <a:fld id="{4171D5C2-72D8-7844-922C-E63AA03A2838}" type="slidenum">
              <a:rPr lang="en-US" smtClean="0"/>
              <a:t>20</a:t>
            </a:fld>
            <a:endParaRPr lang="en-US"/>
          </a:p>
        </p:txBody>
      </p:sp>
      <p:sp>
        <p:nvSpPr>
          <p:cNvPr id="6" name="TextBox 5"/>
          <p:cNvSpPr txBox="1"/>
          <p:nvPr/>
        </p:nvSpPr>
        <p:spPr>
          <a:xfrm>
            <a:off x="5554640" y="4319112"/>
            <a:ext cx="2579426" cy="954107"/>
          </a:xfrm>
          <a:prstGeom prst="rect">
            <a:avLst/>
          </a:prstGeom>
          <a:noFill/>
        </p:spPr>
        <p:txBody>
          <a:bodyPr wrap="square" rtlCol="0">
            <a:spAutoFit/>
          </a:bodyPr>
          <a:lstStyle/>
          <a:p>
            <a:r>
              <a:rPr lang="en-US" sz="1400" dirty="0" smtClean="0"/>
              <a:t>Detailed Measurements of Productivity and Productivity Evaluation Tools are provided by MPC</a:t>
            </a:r>
            <a:endParaRPr lang="en-US" sz="1400" dirty="0"/>
          </a:p>
        </p:txBody>
      </p:sp>
    </p:spTree>
    <p:extLst>
      <p:ext uri="{BB962C8B-B14F-4D97-AF65-F5344CB8AC3E}">
        <p14:creationId xmlns:p14="http://schemas.microsoft.com/office/powerpoint/2010/main" val="4045279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194" y="303616"/>
            <a:ext cx="5752531" cy="585171"/>
          </a:xfrm>
        </p:spPr>
        <p:txBody>
          <a:bodyPr>
            <a:normAutofit/>
          </a:bodyPr>
          <a:lstStyle/>
          <a:p>
            <a:r>
              <a:rPr lang="en-US" sz="2800" b="1" dirty="0" smtClean="0"/>
              <a:t>Targeted &amp; Projected Vision</a:t>
            </a:r>
            <a:endParaRPr lang="en-US" sz="2800" b="1" dirty="0"/>
          </a:p>
        </p:txBody>
      </p:sp>
      <p:sp>
        <p:nvSpPr>
          <p:cNvPr id="3" name="Content Placeholder 2"/>
          <p:cNvSpPr>
            <a:spLocks noGrp="1"/>
          </p:cNvSpPr>
          <p:nvPr>
            <p:ph idx="1"/>
          </p:nvPr>
        </p:nvSpPr>
        <p:spPr>
          <a:xfrm>
            <a:off x="634621" y="1286301"/>
            <a:ext cx="8229600" cy="4525963"/>
          </a:xfrm>
        </p:spPr>
        <p:txBody>
          <a:bodyPr>
            <a:normAutofit/>
          </a:bodyPr>
          <a:lstStyle/>
          <a:p>
            <a:pPr marL="0" indent="0">
              <a:buNone/>
            </a:pPr>
            <a:r>
              <a:rPr lang="en-US" sz="2000" b="1" u="sng" dirty="0" smtClean="0"/>
              <a:t>Short term</a:t>
            </a:r>
          </a:p>
          <a:p>
            <a:r>
              <a:rPr lang="en-US" sz="2000" dirty="0" smtClean="0"/>
              <a:t>To move towards SMART way of conducting business</a:t>
            </a:r>
            <a:endParaRPr lang="en-US" sz="2000" dirty="0"/>
          </a:p>
          <a:p>
            <a:r>
              <a:rPr lang="en-US" sz="2000" dirty="0" smtClean="0"/>
              <a:t>To be less reliant on </a:t>
            </a:r>
            <a:r>
              <a:rPr lang="en-US" sz="2000" dirty="0" smtClean="0"/>
              <a:t>unskilled and semiskilled </a:t>
            </a:r>
            <a:r>
              <a:rPr lang="en-US" sz="2000" dirty="0" err="1" smtClean="0"/>
              <a:t>labour</a:t>
            </a:r>
            <a:endParaRPr lang="en-US" sz="2000" dirty="0" smtClean="0"/>
          </a:p>
          <a:p>
            <a:r>
              <a:rPr lang="en-US" sz="2000" dirty="0" smtClean="0"/>
              <a:t>To upskill existing Malaysian </a:t>
            </a:r>
            <a:r>
              <a:rPr lang="en-US" sz="2000" dirty="0" err="1" smtClean="0"/>
              <a:t>labour</a:t>
            </a:r>
            <a:endParaRPr lang="en-US" sz="2000" dirty="0" smtClean="0"/>
          </a:p>
          <a:p>
            <a:endParaRPr lang="en-US" sz="2000" dirty="0" smtClean="0"/>
          </a:p>
          <a:p>
            <a:endParaRPr lang="en-US" sz="2000" dirty="0"/>
          </a:p>
          <a:p>
            <a:pPr marL="0" indent="0">
              <a:buNone/>
            </a:pPr>
            <a:r>
              <a:rPr lang="en-US" sz="2000" b="1" u="sng" dirty="0" smtClean="0"/>
              <a:t>Long term</a:t>
            </a:r>
            <a:endParaRPr lang="en-US" sz="2000" b="1" u="sng" dirty="0"/>
          </a:p>
          <a:p>
            <a:r>
              <a:rPr lang="en-US" sz="2000" dirty="0" smtClean="0"/>
              <a:t>To be cost effective </a:t>
            </a:r>
            <a:r>
              <a:rPr lang="en-US" sz="2000" dirty="0" smtClean="0"/>
              <a:t>and relevant in the global market</a:t>
            </a:r>
            <a:endParaRPr lang="en-US" sz="2000" dirty="0" smtClean="0"/>
          </a:p>
          <a:p>
            <a:r>
              <a:rPr lang="en-US" sz="2000" dirty="0" smtClean="0"/>
              <a:t>To embrace new technologies</a:t>
            </a:r>
          </a:p>
          <a:p>
            <a:r>
              <a:rPr lang="en-US" sz="2000" dirty="0" smtClean="0"/>
              <a:t>To adopt Industry 4.0 practices company wide</a:t>
            </a:r>
            <a:endParaRPr lang="en-US" sz="2000" dirty="0"/>
          </a:p>
        </p:txBody>
      </p:sp>
      <p:sp>
        <p:nvSpPr>
          <p:cNvPr id="5" name="Slide Number Placeholder 4"/>
          <p:cNvSpPr>
            <a:spLocks noGrp="1"/>
          </p:cNvSpPr>
          <p:nvPr>
            <p:ph type="sldNum" sz="quarter" idx="12"/>
          </p:nvPr>
        </p:nvSpPr>
        <p:spPr/>
        <p:txBody>
          <a:bodyPr/>
          <a:lstStyle/>
          <a:p>
            <a:fld id="{4171D5C2-72D8-7844-922C-E63AA03A2838}" type="slidenum">
              <a:rPr lang="en-US" smtClean="0"/>
              <a:t>21</a:t>
            </a:fld>
            <a:endParaRPr lang="en-US"/>
          </a:p>
        </p:txBody>
      </p:sp>
    </p:spTree>
    <p:extLst>
      <p:ext uri="{BB962C8B-B14F-4D97-AF65-F5344CB8AC3E}">
        <p14:creationId xmlns:p14="http://schemas.microsoft.com/office/powerpoint/2010/main" val="305975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615" y="303616"/>
            <a:ext cx="4305869" cy="557875"/>
          </a:xfrm>
        </p:spPr>
        <p:txBody>
          <a:bodyPr>
            <a:normAutofit/>
          </a:bodyPr>
          <a:lstStyle/>
          <a:p>
            <a:r>
              <a:rPr lang="en-US" sz="2800" b="1" dirty="0" smtClean="0"/>
              <a:t>Way Forward</a:t>
            </a:r>
            <a:endParaRPr lang="en-US" sz="2800" b="1" dirty="0"/>
          </a:p>
        </p:txBody>
      </p:sp>
      <p:sp>
        <p:nvSpPr>
          <p:cNvPr id="3" name="Content Placeholder 2"/>
          <p:cNvSpPr>
            <a:spLocks noGrp="1"/>
          </p:cNvSpPr>
          <p:nvPr>
            <p:ph idx="1"/>
          </p:nvPr>
        </p:nvSpPr>
        <p:spPr>
          <a:xfrm>
            <a:off x="457200" y="2596488"/>
            <a:ext cx="8229600" cy="2535072"/>
          </a:xfrm>
        </p:spPr>
        <p:txBody>
          <a:bodyPr>
            <a:normAutofit lnSpcReduction="10000"/>
          </a:bodyPr>
          <a:lstStyle/>
          <a:p>
            <a:pPr algn="just"/>
            <a:r>
              <a:rPr lang="en-US" dirty="0" smtClean="0"/>
              <a:t>First task is to tackle the challenges faced by players, mainly the SME’s in </a:t>
            </a:r>
            <a:r>
              <a:rPr lang="en-US" dirty="0" smtClean="0"/>
              <a:t>the M&amp;E industry</a:t>
            </a:r>
            <a:endParaRPr lang="en-US" dirty="0"/>
          </a:p>
          <a:p>
            <a:endParaRPr lang="en-US" dirty="0" smtClean="0"/>
          </a:p>
          <a:p>
            <a:pPr algn="just"/>
            <a:r>
              <a:rPr lang="en-US" dirty="0" smtClean="0"/>
              <a:t>MEIF </a:t>
            </a:r>
            <a:r>
              <a:rPr lang="en-US" dirty="0" smtClean="0"/>
              <a:t>was </a:t>
            </a:r>
            <a:r>
              <a:rPr lang="en-US" dirty="0" smtClean="0"/>
              <a:t>selected </a:t>
            </a:r>
            <a:r>
              <a:rPr lang="en-US" dirty="0" smtClean="0"/>
              <a:t>to champion this cause and assist the Government via MPC.</a:t>
            </a:r>
          </a:p>
          <a:p>
            <a:pPr marL="0" indent="0">
              <a:buNone/>
            </a:pP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22</a:t>
            </a:fld>
            <a:endParaRPr lang="en-US"/>
          </a:p>
        </p:txBody>
      </p:sp>
    </p:spTree>
    <p:extLst>
      <p:ext uri="{BB962C8B-B14F-4D97-AF65-F5344CB8AC3E}">
        <p14:creationId xmlns:p14="http://schemas.microsoft.com/office/powerpoint/2010/main" val="3310890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97" y="370172"/>
            <a:ext cx="4264925" cy="557875"/>
          </a:xfrm>
        </p:spPr>
        <p:txBody>
          <a:bodyPr>
            <a:normAutofit/>
          </a:bodyPr>
          <a:lstStyle/>
          <a:p>
            <a:r>
              <a:rPr lang="en-US" sz="2800" b="1" dirty="0" smtClean="0"/>
              <a:t>MEIF</a:t>
            </a:r>
            <a:endParaRPr lang="en-US" sz="2800"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u="sng" dirty="0"/>
              <a:t>MACHINERY AND ENGINEERING INDUSTRIES FEDERATION (MEIF)</a:t>
            </a:r>
            <a:endParaRPr lang="en-US" dirty="0"/>
          </a:p>
          <a:p>
            <a:pPr marL="0" indent="0">
              <a:buNone/>
            </a:pPr>
            <a:r>
              <a:rPr lang="en-US" b="1" dirty="0"/>
              <a:t> </a:t>
            </a:r>
            <a:endParaRPr lang="en-US" dirty="0"/>
          </a:p>
          <a:p>
            <a:pPr marL="0" indent="0">
              <a:buNone/>
            </a:pPr>
            <a:r>
              <a:rPr lang="en-AU" b="1" dirty="0"/>
              <a:t>Objectives:</a:t>
            </a:r>
            <a:endParaRPr lang="en-US" dirty="0"/>
          </a:p>
          <a:p>
            <a:pPr lvl="0" algn="just"/>
            <a:r>
              <a:rPr lang="en-AU" dirty="0"/>
              <a:t>To coordinate, promote and spearhead the progressive  development of Malaysia’s machinery and engineering supporting industries to boost domestic consumption and become integrated into the global value chain  </a:t>
            </a:r>
            <a:endParaRPr lang="en-US" dirty="0"/>
          </a:p>
          <a:p>
            <a:pPr marL="0" indent="0" algn="just">
              <a:buNone/>
            </a:pPr>
            <a:r>
              <a:rPr lang="en-AU" dirty="0"/>
              <a:t> </a:t>
            </a:r>
            <a:endParaRPr lang="en-US" dirty="0"/>
          </a:p>
          <a:p>
            <a:pPr lvl="0" algn="just"/>
            <a:r>
              <a:rPr lang="en-AU" dirty="0"/>
              <a:t>To be the collective and cohesive  voice of  machinery and engineering supporting industries in Malaysia and facilitate international promotional activities of its members</a:t>
            </a:r>
            <a:endParaRPr lang="en-US" dirty="0"/>
          </a:p>
          <a:p>
            <a:pPr marL="0" indent="0" algn="just">
              <a:buNone/>
            </a:pPr>
            <a:endParaRPr lang="en-US" dirty="0"/>
          </a:p>
          <a:p>
            <a:pPr lvl="0" algn="just"/>
            <a:r>
              <a:rPr lang="en-AU" dirty="0"/>
              <a:t>To act as a focal consultation point between government and its related agencies in policy advocacy, formulating strategies, incentives and strategic programme  recommendations regarding issues that hamper the growth of these industries </a:t>
            </a:r>
            <a:endParaRPr lang="en-US" dirty="0"/>
          </a:p>
          <a:p>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23</a:t>
            </a:fld>
            <a:endParaRPr lang="en-US"/>
          </a:p>
        </p:txBody>
      </p:sp>
    </p:spTree>
    <p:extLst>
      <p:ext uri="{BB962C8B-B14F-4D97-AF65-F5344CB8AC3E}">
        <p14:creationId xmlns:p14="http://schemas.microsoft.com/office/powerpoint/2010/main" val="324389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639" y="397468"/>
            <a:ext cx="3759958" cy="475989"/>
          </a:xfrm>
        </p:spPr>
        <p:txBody>
          <a:bodyPr>
            <a:normAutofit fontScale="90000"/>
          </a:bodyPr>
          <a:lstStyle/>
          <a:p>
            <a:r>
              <a:rPr lang="en-US" sz="2800" b="1" dirty="0" smtClean="0"/>
              <a:t>MEIF</a:t>
            </a:r>
            <a:endParaRPr lang="en-US" sz="2800" b="1" dirty="0"/>
          </a:p>
        </p:txBody>
      </p:sp>
      <p:sp>
        <p:nvSpPr>
          <p:cNvPr id="3" name="Content Placeholder 2"/>
          <p:cNvSpPr>
            <a:spLocks noGrp="1"/>
          </p:cNvSpPr>
          <p:nvPr>
            <p:ph idx="1"/>
          </p:nvPr>
        </p:nvSpPr>
        <p:spPr/>
        <p:txBody>
          <a:bodyPr>
            <a:normAutofit fontScale="55000" lnSpcReduction="20000"/>
          </a:bodyPr>
          <a:lstStyle/>
          <a:p>
            <a:pPr marL="0" indent="0">
              <a:buNone/>
            </a:pPr>
            <a:r>
              <a:rPr lang="en-AU" b="1" dirty="0"/>
              <a:t>Roles and Function:</a:t>
            </a:r>
            <a:endParaRPr lang="en-US" dirty="0"/>
          </a:p>
          <a:p>
            <a:endParaRPr lang="en-US" dirty="0"/>
          </a:p>
          <a:p>
            <a:pPr lvl="0"/>
            <a:r>
              <a:rPr lang="en-AU" dirty="0"/>
              <a:t>Protection of members’ legal </a:t>
            </a:r>
            <a:r>
              <a:rPr lang="en-AU" dirty="0" smtClean="0"/>
              <a:t>rights</a:t>
            </a:r>
            <a:r>
              <a:rPr lang="en-AU" dirty="0"/>
              <a:t> </a:t>
            </a:r>
            <a:endParaRPr lang="en-AU" dirty="0" smtClean="0"/>
          </a:p>
          <a:p>
            <a:pPr lvl="0"/>
            <a:endParaRPr lang="en-US" dirty="0"/>
          </a:p>
          <a:p>
            <a:pPr lvl="0" algn="just"/>
            <a:r>
              <a:rPr lang="en-AU" dirty="0"/>
              <a:t>Research and survey on development of machinery and engineering supporting industries  </a:t>
            </a:r>
            <a:endParaRPr lang="en-AU" dirty="0" smtClean="0"/>
          </a:p>
          <a:p>
            <a:pPr lvl="0"/>
            <a:endParaRPr lang="en-US" dirty="0"/>
          </a:p>
          <a:p>
            <a:pPr lvl="0"/>
            <a:r>
              <a:rPr lang="en-AU" dirty="0"/>
              <a:t>Enhancing productivity and global competitiveness  </a:t>
            </a:r>
            <a:endParaRPr lang="en-AU" dirty="0" smtClean="0"/>
          </a:p>
          <a:p>
            <a:pPr lvl="0"/>
            <a:endParaRPr lang="en-US" dirty="0"/>
          </a:p>
          <a:p>
            <a:pPr lvl="0"/>
            <a:r>
              <a:rPr lang="en-AU" dirty="0"/>
              <a:t>Seminars, consultation guidance and information exchange about the </a:t>
            </a:r>
            <a:r>
              <a:rPr lang="en-AU" dirty="0" smtClean="0"/>
              <a:t>industry</a:t>
            </a:r>
            <a:r>
              <a:rPr lang="en-AU" dirty="0"/>
              <a:t> </a:t>
            </a:r>
            <a:endParaRPr lang="en-AU" dirty="0" smtClean="0"/>
          </a:p>
          <a:p>
            <a:pPr lvl="0"/>
            <a:endParaRPr lang="en-US" dirty="0"/>
          </a:p>
          <a:p>
            <a:pPr lvl="0"/>
            <a:r>
              <a:rPr lang="en-AU" dirty="0"/>
              <a:t>Promotion of international trade, investment co-operation and </a:t>
            </a:r>
            <a:r>
              <a:rPr lang="en-AU" dirty="0" smtClean="0"/>
              <a:t>joint-ventures</a:t>
            </a:r>
            <a:r>
              <a:rPr lang="en-AU" dirty="0"/>
              <a:t> </a:t>
            </a:r>
            <a:endParaRPr lang="en-AU" dirty="0" smtClean="0"/>
          </a:p>
          <a:p>
            <a:pPr lvl="0"/>
            <a:endParaRPr lang="en-US" dirty="0"/>
          </a:p>
          <a:p>
            <a:pPr algn="just"/>
            <a:r>
              <a:rPr lang="en-AU" dirty="0"/>
              <a:t>Investigation, research and compilation of information on domestic and global machinery and engineering supporting industries </a:t>
            </a: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24</a:t>
            </a:fld>
            <a:endParaRPr lang="en-US"/>
          </a:p>
        </p:txBody>
      </p:sp>
    </p:spTree>
    <p:extLst>
      <p:ext uri="{BB962C8B-B14F-4D97-AF65-F5344CB8AC3E}">
        <p14:creationId xmlns:p14="http://schemas.microsoft.com/office/powerpoint/2010/main" val="287514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457" y="303616"/>
            <a:ext cx="3773606" cy="557875"/>
          </a:xfrm>
        </p:spPr>
        <p:txBody>
          <a:bodyPr>
            <a:normAutofit/>
          </a:bodyPr>
          <a:lstStyle/>
          <a:p>
            <a:r>
              <a:rPr lang="en-US" sz="2800" b="1" dirty="0" smtClean="0"/>
              <a:t>MEIF MEMBERS</a:t>
            </a:r>
            <a:endParaRPr lang="en-US" sz="2800" b="1" dirty="0"/>
          </a:p>
        </p:txBody>
      </p:sp>
      <p:sp>
        <p:nvSpPr>
          <p:cNvPr id="3" name="Content Placeholder 2"/>
          <p:cNvSpPr>
            <a:spLocks noGrp="1"/>
          </p:cNvSpPr>
          <p:nvPr>
            <p:ph idx="1"/>
          </p:nvPr>
        </p:nvSpPr>
        <p:spPr>
          <a:xfrm>
            <a:off x="498144" y="2187054"/>
            <a:ext cx="8229600" cy="2958152"/>
          </a:xfrm>
        </p:spPr>
        <p:txBody>
          <a:bodyPr>
            <a:normAutofit/>
          </a:bodyPr>
          <a:lstStyle/>
          <a:p>
            <a:pPr marL="0" indent="0">
              <a:buNone/>
            </a:pPr>
            <a:r>
              <a:rPr lang="en-US" sz="2000" b="1" dirty="0"/>
              <a:t>Members:</a:t>
            </a:r>
            <a:endParaRPr lang="en-US" sz="2000" dirty="0"/>
          </a:p>
          <a:p>
            <a:pPr lvl="0"/>
            <a:r>
              <a:rPr lang="en-US" sz="2000" dirty="0"/>
              <a:t>Machinery and Equipment Manufacturers Association (MEMA)</a:t>
            </a:r>
          </a:p>
          <a:p>
            <a:pPr lvl="0"/>
            <a:r>
              <a:rPr lang="en-US" sz="2000" dirty="0" smtClean="0"/>
              <a:t>Malaysia Special Tooling and Machining Association (MSTMA</a:t>
            </a:r>
            <a:r>
              <a:rPr lang="en-US" sz="2000" dirty="0" smtClean="0"/>
              <a:t>)</a:t>
            </a:r>
          </a:p>
          <a:p>
            <a:pPr lvl="1"/>
            <a:r>
              <a:rPr lang="en-US" sz="1600" dirty="0" err="1" smtClean="0"/>
              <a:t>Formely</a:t>
            </a:r>
            <a:r>
              <a:rPr lang="en-US" sz="1600" dirty="0" smtClean="0"/>
              <a:t> Malaysia </a:t>
            </a:r>
            <a:r>
              <a:rPr lang="en-US" sz="1600" dirty="0" err="1" smtClean="0"/>
              <a:t>Mould</a:t>
            </a:r>
            <a:r>
              <a:rPr lang="en-US" sz="1600" dirty="0" smtClean="0"/>
              <a:t> and Die Association (MMADA) </a:t>
            </a:r>
            <a:endParaRPr lang="en-US" sz="1600" dirty="0"/>
          </a:p>
          <a:p>
            <a:pPr lvl="0"/>
            <a:r>
              <a:rPr lang="en-US" sz="2000" dirty="0"/>
              <a:t>Malaysia Automation Technology Association (MATA)</a:t>
            </a:r>
          </a:p>
          <a:p>
            <a:pPr lvl="0"/>
            <a:r>
              <a:rPr lang="en-US" sz="2000" dirty="0" smtClean="0"/>
              <a:t>The </a:t>
            </a:r>
            <a:r>
              <a:rPr lang="en-US" sz="2000" dirty="0"/>
              <a:t>Electrical &amp; Electronics Association of Malaysia (TEEAM)</a:t>
            </a:r>
          </a:p>
          <a:p>
            <a:pPr lvl="0"/>
            <a:r>
              <a:rPr lang="en-US" sz="2000" dirty="0"/>
              <a:t>Small &amp; Medium </a:t>
            </a:r>
            <a:r>
              <a:rPr lang="en-US" sz="2000" dirty="0" err="1"/>
              <a:t>Enteprises</a:t>
            </a:r>
            <a:r>
              <a:rPr lang="en-US" sz="2000" dirty="0"/>
              <a:t> Association of Malaysia (SME Malaysia) </a:t>
            </a:r>
            <a:endParaRPr lang="en-US" sz="2000" dirty="0" smtClean="0"/>
          </a:p>
          <a:p>
            <a:r>
              <a:rPr lang="en-US" sz="2000" dirty="0"/>
              <a:t>Malaysia Mobile Crane Owner’s Association (MMCOA87)</a:t>
            </a:r>
          </a:p>
          <a:p>
            <a:pPr lvl="0"/>
            <a:endParaRPr lang="en-US" sz="2000" dirty="0" smtClean="0"/>
          </a:p>
          <a:p>
            <a:pPr lvl="0"/>
            <a:endParaRPr lang="en-US" sz="2000" dirty="0"/>
          </a:p>
        </p:txBody>
      </p:sp>
      <p:sp>
        <p:nvSpPr>
          <p:cNvPr id="5" name="Slide Number Placeholder 4"/>
          <p:cNvSpPr>
            <a:spLocks noGrp="1"/>
          </p:cNvSpPr>
          <p:nvPr>
            <p:ph type="sldNum" sz="quarter" idx="12"/>
          </p:nvPr>
        </p:nvSpPr>
        <p:spPr/>
        <p:txBody>
          <a:bodyPr/>
          <a:lstStyle/>
          <a:p>
            <a:fld id="{4171D5C2-72D8-7844-922C-E63AA03A2838}" type="slidenum">
              <a:rPr lang="en-US" smtClean="0"/>
              <a:t>25</a:t>
            </a:fld>
            <a:endParaRPr lang="en-US"/>
          </a:p>
        </p:txBody>
      </p:sp>
    </p:spTree>
    <p:extLst>
      <p:ext uri="{BB962C8B-B14F-4D97-AF65-F5344CB8AC3E}">
        <p14:creationId xmlns:p14="http://schemas.microsoft.com/office/powerpoint/2010/main" val="4263593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97" y="274638"/>
            <a:ext cx="3787254" cy="694353"/>
          </a:xfrm>
        </p:spPr>
        <p:txBody>
          <a:bodyPr>
            <a:normAutofit/>
          </a:bodyPr>
          <a:lstStyle/>
          <a:p>
            <a:r>
              <a:rPr lang="en-US" sz="2800" b="1" dirty="0" smtClean="0"/>
              <a:t>Steps Forward</a:t>
            </a:r>
            <a:endParaRPr lang="en-US" sz="2800" b="1" dirty="0"/>
          </a:p>
        </p:txBody>
      </p:sp>
      <p:sp>
        <p:nvSpPr>
          <p:cNvPr id="3" name="Content Placeholder 2"/>
          <p:cNvSpPr>
            <a:spLocks noGrp="1"/>
          </p:cNvSpPr>
          <p:nvPr>
            <p:ph idx="1"/>
          </p:nvPr>
        </p:nvSpPr>
        <p:spPr/>
        <p:txBody>
          <a:bodyPr>
            <a:normAutofit fontScale="70000" lnSpcReduction="20000"/>
          </a:bodyPr>
          <a:lstStyle/>
          <a:p>
            <a:pPr algn="just"/>
            <a:r>
              <a:rPr lang="en-US" dirty="0"/>
              <a:t>MEIF via its members (about 3000 companies) will have a diverse group of </a:t>
            </a:r>
            <a:r>
              <a:rPr lang="en-US" dirty="0" smtClean="0"/>
              <a:t>companies</a:t>
            </a:r>
            <a:endParaRPr lang="en-US" dirty="0"/>
          </a:p>
          <a:p>
            <a:pPr algn="just"/>
            <a:endParaRPr lang="en-US" dirty="0" smtClean="0"/>
          </a:p>
          <a:p>
            <a:pPr algn="just"/>
            <a:r>
              <a:rPr lang="en-US" dirty="0" smtClean="0"/>
              <a:t>MEIF will identify 20 companies to take part in a pilot trial project </a:t>
            </a:r>
            <a:endParaRPr lang="en-US" dirty="0" smtClean="0"/>
          </a:p>
          <a:p>
            <a:pPr algn="just"/>
            <a:endParaRPr lang="en-US" dirty="0" smtClean="0"/>
          </a:p>
          <a:p>
            <a:pPr algn="just"/>
            <a:r>
              <a:rPr lang="en-US" dirty="0" smtClean="0"/>
              <a:t>These companies will work closely with MPC and MEIF to find areas of improvement that will lead to increase in efficiency and </a:t>
            </a:r>
            <a:r>
              <a:rPr lang="en-US" dirty="0" smtClean="0"/>
              <a:t>productivity</a:t>
            </a:r>
          </a:p>
          <a:p>
            <a:pPr algn="just"/>
            <a:endParaRPr lang="en-US" dirty="0" smtClean="0"/>
          </a:p>
          <a:p>
            <a:pPr algn="just"/>
            <a:r>
              <a:rPr lang="en-US" dirty="0"/>
              <a:t>Success of the initiatives will encourage more SMEs to join the fold and work with MEIF and </a:t>
            </a:r>
            <a:r>
              <a:rPr lang="en-US" dirty="0" smtClean="0"/>
              <a:t>MPC</a:t>
            </a:r>
          </a:p>
          <a:p>
            <a:pPr algn="just"/>
            <a:endParaRPr lang="en-US" dirty="0" smtClean="0"/>
          </a:p>
          <a:p>
            <a:pPr algn="just"/>
            <a:r>
              <a:rPr lang="en-US" dirty="0" smtClean="0"/>
              <a:t>MEIF will also provide assistance to SIRIM/MIDA in their efforts to set up Centre of Excellence (COE) to help SMEs</a:t>
            </a:r>
          </a:p>
          <a:p>
            <a:pPr marL="0" indent="0">
              <a:buNone/>
            </a:pP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26</a:t>
            </a:fld>
            <a:endParaRPr lang="en-US"/>
          </a:p>
        </p:txBody>
      </p:sp>
    </p:spTree>
    <p:extLst>
      <p:ext uri="{BB962C8B-B14F-4D97-AF65-F5344CB8AC3E}">
        <p14:creationId xmlns:p14="http://schemas.microsoft.com/office/powerpoint/2010/main" val="3295253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82" y="315580"/>
            <a:ext cx="5616054" cy="612466"/>
          </a:xfrm>
        </p:spPr>
        <p:txBody>
          <a:bodyPr>
            <a:normAutofit/>
          </a:bodyPr>
          <a:lstStyle/>
          <a:p>
            <a:r>
              <a:rPr lang="en-US" sz="2800" b="1" dirty="0" smtClean="0"/>
              <a:t>Why…do we need to improve ?</a:t>
            </a:r>
            <a:endParaRPr lang="en-US" sz="2800" b="1" dirty="0"/>
          </a:p>
        </p:txBody>
      </p:sp>
      <p:sp>
        <p:nvSpPr>
          <p:cNvPr id="3" name="Content Placeholder 2"/>
          <p:cNvSpPr>
            <a:spLocks noGrp="1"/>
          </p:cNvSpPr>
          <p:nvPr>
            <p:ph idx="1"/>
          </p:nvPr>
        </p:nvSpPr>
        <p:spPr>
          <a:xfrm>
            <a:off x="232012" y="1600200"/>
            <a:ext cx="8229600" cy="4525963"/>
          </a:xfrm>
        </p:spPr>
        <p:txBody>
          <a:bodyPr>
            <a:normAutofit lnSpcReduction="10000"/>
          </a:bodyPr>
          <a:lstStyle/>
          <a:p>
            <a:pPr algn="just"/>
            <a:r>
              <a:rPr lang="en-US" sz="2200" dirty="0" smtClean="0"/>
              <a:t>World is getting smaller….the west is adopting new technologies and methods to increase their efficiencies and competitiveness in executing their businesses. They are moving towards industry 4.0</a:t>
            </a:r>
          </a:p>
          <a:p>
            <a:pPr algn="just"/>
            <a:r>
              <a:rPr lang="en-US" sz="2200" dirty="0" smtClean="0"/>
              <a:t>Our very own </a:t>
            </a:r>
            <a:r>
              <a:rPr lang="en-US" sz="2200" dirty="0" err="1" smtClean="0"/>
              <a:t>neighbours</a:t>
            </a:r>
            <a:r>
              <a:rPr lang="en-US" sz="2200" dirty="0" smtClean="0"/>
              <a:t> have upped their game and are now becoming more productive than us. In the last 8 years they have become much more efficient (</a:t>
            </a:r>
            <a:r>
              <a:rPr lang="en-US" sz="2200" dirty="0" err="1" smtClean="0"/>
              <a:t>eventhough</a:t>
            </a:r>
            <a:r>
              <a:rPr lang="en-US" sz="2200" dirty="0" smtClean="0"/>
              <a:t> they have an abundant work force)</a:t>
            </a:r>
          </a:p>
          <a:p>
            <a:endParaRPr lang="en-US" dirty="0" smtClean="0"/>
          </a:p>
          <a:p>
            <a:pPr algn="just"/>
            <a:r>
              <a:rPr lang="en-US" dirty="0" smtClean="0"/>
              <a:t>In short….we cannot be left behind if we want to proceed with our goal to become a modern industrial and developed nation</a:t>
            </a:r>
          </a:p>
          <a:p>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27</a:t>
            </a:fld>
            <a:endParaRPr lang="en-US"/>
          </a:p>
        </p:txBody>
      </p:sp>
    </p:spTree>
    <p:extLst>
      <p:ext uri="{BB962C8B-B14F-4D97-AF65-F5344CB8AC3E}">
        <p14:creationId xmlns:p14="http://schemas.microsoft.com/office/powerpoint/2010/main" val="3943884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365" y="329229"/>
            <a:ext cx="6639635" cy="571523"/>
          </a:xfrm>
        </p:spPr>
        <p:txBody>
          <a:bodyPr>
            <a:noAutofit/>
          </a:bodyPr>
          <a:lstStyle/>
          <a:p>
            <a:r>
              <a:rPr lang="en-US" sz="2800" b="1" dirty="0" smtClean="0"/>
              <a:t>What happens if we maintain status quo??</a:t>
            </a:r>
            <a:endParaRPr lang="en-US" sz="2800" b="1" dirty="0"/>
          </a:p>
        </p:txBody>
      </p:sp>
      <p:sp>
        <p:nvSpPr>
          <p:cNvPr id="3" name="Content Placeholder 2"/>
          <p:cNvSpPr>
            <a:spLocks noGrp="1"/>
          </p:cNvSpPr>
          <p:nvPr>
            <p:ph idx="1"/>
          </p:nvPr>
        </p:nvSpPr>
        <p:spPr/>
        <p:txBody>
          <a:bodyPr>
            <a:normAutofit fontScale="92500" lnSpcReduction="20000"/>
          </a:bodyPr>
          <a:lstStyle/>
          <a:p>
            <a:pPr algn="just"/>
            <a:r>
              <a:rPr lang="en-US" dirty="0" smtClean="0"/>
              <a:t>We will no longer be competitive and get left behind in all aspects of the </a:t>
            </a:r>
            <a:r>
              <a:rPr lang="en-US" dirty="0" smtClean="0"/>
              <a:t>industry</a:t>
            </a:r>
          </a:p>
          <a:p>
            <a:pPr algn="just"/>
            <a:endParaRPr lang="en-US" dirty="0" smtClean="0"/>
          </a:p>
          <a:p>
            <a:pPr algn="just"/>
            <a:r>
              <a:rPr lang="en-US" dirty="0" smtClean="0"/>
              <a:t>Our place on the global map will </a:t>
            </a:r>
            <a:r>
              <a:rPr lang="en-US" dirty="0" smtClean="0"/>
              <a:t>diminish</a:t>
            </a:r>
          </a:p>
          <a:p>
            <a:pPr algn="just"/>
            <a:endParaRPr lang="en-US" dirty="0" smtClean="0"/>
          </a:p>
          <a:p>
            <a:pPr algn="just"/>
            <a:r>
              <a:rPr lang="en-US" dirty="0" smtClean="0"/>
              <a:t>Government support cannot last forever; help and assistance will decline and we will face double  jeopardy, </a:t>
            </a:r>
            <a:r>
              <a:rPr lang="en-US" dirty="0" err="1" smtClean="0"/>
              <a:t>i.e</a:t>
            </a:r>
            <a:r>
              <a:rPr lang="en-US" dirty="0" smtClean="0"/>
              <a:t> company has limited funds and government funding assistance is no longer available</a:t>
            </a:r>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28</a:t>
            </a:fld>
            <a:endParaRPr lang="en-US"/>
          </a:p>
        </p:txBody>
      </p:sp>
    </p:spTree>
    <p:extLst>
      <p:ext uri="{BB962C8B-B14F-4D97-AF65-F5344CB8AC3E}">
        <p14:creationId xmlns:p14="http://schemas.microsoft.com/office/powerpoint/2010/main" val="2633908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275" y="383820"/>
            <a:ext cx="4510585" cy="557875"/>
          </a:xfrm>
        </p:spPr>
        <p:txBody>
          <a:bodyPr>
            <a:normAutofit/>
          </a:bodyPr>
          <a:lstStyle/>
          <a:p>
            <a:r>
              <a:rPr lang="en-US" sz="2800" b="1" dirty="0" smtClean="0"/>
              <a:t>What needs to be done?</a:t>
            </a:r>
            <a:endParaRPr lang="en-US" sz="2800" b="1" dirty="0"/>
          </a:p>
        </p:txBody>
      </p:sp>
      <p:sp>
        <p:nvSpPr>
          <p:cNvPr id="3" name="Content Placeholder 2"/>
          <p:cNvSpPr>
            <a:spLocks noGrp="1"/>
          </p:cNvSpPr>
          <p:nvPr>
            <p:ph idx="1"/>
          </p:nvPr>
        </p:nvSpPr>
        <p:spPr/>
        <p:txBody>
          <a:bodyPr>
            <a:normAutofit fontScale="92500" lnSpcReduction="10000"/>
          </a:bodyPr>
          <a:lstStyle/>
          <a:p>
            <a:pPr algn="just"/>
            <a:r>
              <a:rPr lang="en-US" dirty="0" smtClean="0"/>
              <a:t>All companies in this sector must become more efficient and move away from old school methods of doing business…so that we become competitive in this ever evolving and challenging business </a:t>
            </a:r>
            <a:r>
              <a:rPr lang="en-US" dirty="0" smtClean="0"/>
              <a:t>landscape</a:t>
            </a:r>
          </a:p>
          <a:p>
            <a:pPr algn="just"/>
            <a:endParaRPr lang="en-US" dirty="0" smtClean="0"/>
          </a:p>
          <a:p>
            <a:pPr algn="just"/>
            <a:r>
              <a:rPr lang="en-US" dirty="0" smtClean="0"/>
              <a:t>MEIF is fully supportive of MPC’s initiatives and we urge every member to embrace and collaborate with MPC for a better and secure </a:t>
            </a:r>
            <a:r>
              <a:rPr lang="en-US" dirty="0" smtClean="0"/>
              <a:t>future</a:t>
            </a:r>
          </a:p>
          <a:p>
            <a:pPr algn="just"/>
            <a:endParaRPr lang="en-US" dirty="0"/>
          </a:p>
        </p:txBody>
      </p:sp>
      <p:sp>
        <p:nvSpPr>
          <p:cNvPr id="5" name="Slide Number Placeholder 4"/>
          <p:cNvSpPr>
            <a:spLocks noGrp="1"/>
          </p:cNvSpPr>
          <p:nvPr>
            <p:ph type="sldNum" sz="quarter" idx="12"/>
          </p:nvPr>
        </p:nvSpPr>
        <p:spPr/>
        <p:txBody>
          <a:bodyPr/>
          <a:lstStyle/>
          <a:p>
            <a:fld id="{4171D5C2-72D8-7844-922C-E63AA03A2838}" type="slidenum">
              <a:rPr lang="en-US" smtClean="0"/>
              <a:t>29</a:t>
            </a:fld>
            <a:endParaRPr lang="en-US"/>
          </a:p>
        </p:txBody>
      </p:sp>
    </p:spTree>
    <p:extLst>
      <p:ext uri="{BB962C8B-B14F-4D97-AF65-F5344CB8AC3E}">
        <p14:creationId xmlns:p14="http://schemas.microsoft.com/office/powerpoint/2010/main" val="4147139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26" y="42626"/>
            <a:ext cx="8229600" cy="1143000"/>
          </a:xfrm>
        </p:spPr>
        <p:txBody>
          <a:bodyPr>
            <a:normAutofit/>
          </a:bodyPr>
          <a:lstStyle/>
          <a:p>
            <a:r>
              <a:rPr lang="en-US" sz="2800" b="1" dirty="0" smtClean="0"/>
              <a:t>Global Overview</a:t>
            </a:r>
            <a:endParaRPr lang="en-US" sz="2800" b="1" dirty="0"/>
          </a:p>
        </p:txBody>
      </p:sp>
      <p:sp>
        <p:nvSpPr>
          <p:cNvPr id="3" name="Content Placeholder 2"/>
          <p:cNvSpPr>
            <a:spLocks noGrp="1"/>
          </p:cNvSpPr>
          <p:nvPr>
            <p:ph idx="1"/>
          </p:nvPr>
        </p:nvSpPr>
        <p:spPr>
          <a:xfrm>
            <a:off x="457200" y="1417638"/>
            <a:ext cx="8229600" cy="4833037"/>
          </a:xfrm>
        </p:spPr>
        <p:txBody>
          <a:bodyPr>
            <a:normAutofit fontScale="85000" lnSpcReduction="20000"/>
          </a:bodyPr>
          <a:lstStyle/>
          <a:p>
            <a:pPr algn="just"/>
            <a:r>
              <a:rPr lang="en-US" sz="2400" dirty="0" smtClean="0"/>
              <a:t>The </a:t>
            </a:r>
            <a:r>
              <a:rPr lang="en-US" sz="2400" b="1" dirty="0" smtClean="0"/>
              <a:t>Machinery and Equipment (M&amp;E) </a:t>
            </a:r>
            <a:r>
              <a:rPr lang="en-US" sz="2400" dirty="0" smtClean="0"/>
              <a:t>industry has been of </a:t>
            </a:r>
            <a:r>
              <a:rPr lang="en-US" sz="2400" b="1" dirty="0" smtClean="0"/>
              <a:t>strategic importance</a:t>
            </a:r>
            <a:r>
              <a:rPr lang="en-US" sz="2400" dirty="0" smtClean="0"/>
              <a:t>  throughout the global industrialization revolutions as one of the fundamental enablers for all economic segments such as the primary, manufacturing and services industries</a:t>
            </a:r>
            <a:endParaRPr lang="en-US" sz="2400" dirty="0"/>
          </a:p>
          <a:p>
            <a:endParaRPr lang="en-US" sz="2400" dirty="0"/>
          </a:p>
          <a:p>
            <a:pPr algn="just"/>
            <a:r>
              <a:rPr lang="en-US" sz="2400" dirty="0" smtClean="0"/>
              <a:t>The </a:t>
            </a:r>
            <a:r>
              <a:rPr lang="en-US" sz="2400" dirty="0"/>
              <a:t>M&amp;E industry </a:t>
            </a:r>
            <a:r>
              <a:rPr lang="en-US" sz="2400" dirty="0" smtClean="0"/>
              <a:t>represents </a:t>
            </a:r>
            <a:r>
              <a:rPr lang="en-US" sz="2400" dirty="0"/>
              <a:t>one of the most innovative sectors in the economy which combines all of the </a:t>
            </a:r>
            <a:r>
              <a:rPr lang="en-US" sz="2400" b="1" dirty="0"/>
              <a:t>key future technologies </a:t>
            </a:r>
            <a:r>
              <a:rPr lang="en-US" sz="2400" dirty="0"/>
              <a:t>including </a:t>
            </a:r>
            <a:r>
              <a:rPr lang="en-US" sz="2400" b="1" dirty="0"/>
              <a:t>electronics, robotics, materials and software </a:t>
            </a:r>
            <a:r>
              <a:rPr lang="en-US" sz="2400" b="1" dirty="0" smtClean="0"/>
              <a:t>integration</a:t>
            </a:r>
            <a:r>
              <a:rPr lang="en-US" sz="2400" dirty="0"/>
              <a:t> </a:t>
            </a:r>
            <a:r>
              <a:rPr lang="en-US" sz="2400" dirty="0" smtClean="0"/>
              <a:t>and thus a key player in the next industrial revolution  - </a:t>
            </a:r>
            <a:r>
              <a:rPr lang="en-US" sz="2400" b="1" dirty="0" smtClean="0"/>
              <a:t>Industry 4.0</a:t>
            </a:r>
            <a:endParaRPr lang="en-US" sz="2400" b="1" dirty="0"/>
          </a:p>
          <a:p>
            <a:endParaRPr lang="en-US" sz="2400" dirty="0"/>
          </a:p>
          <a:p>
            <a:r>
              <a:rPr lang="en-US" sz="2400" b="1" dirty="0" smtClean="0"/>
              <a:t>Trade </a:t>
            </a:r>
            <a:r>
              <a:rPr lang="en-US" sz="2400" b="1" dirty="0"/>
              <a:t>Statistic</a:t>
            </a:r>
            <a:endParaRPr lang="en-US" sz="2400" dirty="0"/>
          </a:p>
          <a:p>
            <a:pPr marL="0" indent="0">
              <a:buNone/>
            </a:pPr>
            <a:r>
              <a:rPr lang="en-US" sz="2400" dirty="0"/>
              <a:t>Average from 2007 to 2016</a:t>
            </a:r>
          </a:p>
          <a:p>
            <a:pPr marL="0" indent="0">
              <a:buNone/>
            </a:pPr>
            <a:r>
              <a:rPr lang="en-US" sz="2400" dirty="0"/>
              <a:t>Global import     : </a:t>
            </a:r>
            <a:r>
              <a:rPr lang="en-US" sz="2400" b="1" dirty="0"/>
              <a:t>USD 5.6 trillion </a:t>
            </a:r>
            <a:endParaRPr lang="en-US" sz="2400" b="1" dirty="0" smtClean="0"/>
          </a:p>
          <a:p>
            <a:pPr marL="0" indent="0">
              <a:buNone/>
            </a:pPr>
            <a:r>
              <a:rPr lang="en-US" sz="2400" dirty="0" smtClean="0"/>
              <a:t>Global </a:t>
            </a:r>
            <a:r>
              <a:rPr lang="en-US" sz="2400" dirty="0"/>
              <a:t>export     : </a:t>
            </a:r>
            <a:r>
              <a:rPr lang="en-US" sz="2400" b="1" dirty="0"/>
              <a:t>USD 4.2 trillion</a:t>
            </a:r>
            <a:r>
              <a:rPr lang="en-US" sz="2600" b="1" dirty="0">
                <a:latin typeface=" Arial"/>
              </a:rPr>
              <a:t> </a:t>
            </a:r>
            <a:endParaRPr lang="en-US" sz="2600" b="1" dirty="0" smtClean="0">
              <a:latin typeface=" Arial"/>
            </a:endParaRPr>
          </a:p>
          <a:p>
            <a:pPr marL="0" indent="0">
              <a:buNone/>
            </a:pPr>
            <a:endParaRPr lang="en-US" sz="2600" b="1" dirty="0" smtClean="0">
              <a:latin typeface=" Arial"/>
            </a:endParaRPr>
          </a:p>
          <a:p>
            <a:pPr marL="0" indent="0">
              <a:buNone/>
            </a:pPr>
            <a:r>
              <a:rPr lang="en-US" sz="1200" i="1" dirty="0" smtClean="0">
                <a:latin typeface=" Arial"/>
              </a:rPr>
              <a:t>Source</a:t>
            </a:r>
            <a:r>
              <a:rPr lang="en-US" sz="1200" i="1" dirty="0">
                <a:latin typeface=" Arial"/>
              </a:rPr>
              <a:t>: WTO</a:t>
            </a:r>
            <a:endParaRPr lang="en-US" sz="1200" dirty="0">
              <a:latin typeface=" Arial"/>
            </a:endParaRPr>
          </a:p>
        </p:txBody>
      </p:sp>
      <p:sp>
        <p:nvSpPr>
          <p:cNvPr id="5" name="Slide Number Placeholder 4"/>
          <p:cNvSpPr>
            <a:spLocks noGrp="1"/>
          </p:cNvSpPr>
          <p:nvPr>
            <p:ph type="sldNum" sz="quarter" idx="12"/>
          </p:nvPr>
        </p:nvSpPr>
        <p:spPr/>
        <p:txBody>
          <a:bodyPr/>
          <a:lstStyle/>
          <a:p>
            <a:fld id="{4171D5C2-72D8-7844-922C-E63AA03A2838}" type="slidenum">
              <a:rPr lang="en-US" smtClean="0"/>
              <a:t>3</a:t>
            </a:fld>
            <a:endParaRPr lang="en-US"/>
          </a:p>
        </p:txBody>
      </p:sp>
    </p:spTree>
    <p:extLst>
      <p:ext uri="{BB962C8B-B14F-4D97-AF65-F5344CB8AC3E}">
        <p14:creationId xmlns:p14="http://schemas.microsoft.com/office/powerpoint/2010/main" val="1318764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F261F358-F6F9-47E9-9F25-949B1CAAFF6C}" type="slidenum">
              <a:rPr lang="en-MY">
                <a:solidFill>
                  <a:prstClr val="black">
                    <a:tint val="75000"/>
                  </a:prstClr>
                </a:solidFill>
              </a:rPr>
              <a:pPr>
                <a:defRPr/>
              </a:pPr>
              <a:t>30</a:t>
            </a:fld>
            <a:endParaRPr lang="en-MY" dirty="0">
              <a:solidFill>
                <a:prstClr val="black">
                  <a:tint val="75000"/>
                </a:prstClr>
              </a:solidFill>
            </a:endParaRPr>
          </a:p>
        </p:txBody>
      </p:sp>
      <p:sp>
        <p:nvSpPr>
          <p:cNvPr id="24" name="Rectangle 23"/>
          <p:cNvSpPr/>
          <p:nvPr/>
        </p:nvSpPr>
        <p:spPr>
          <a:xfrm>
            <a:off x="-20739" y="995935"/>
            <a:ext cx="9156156" cy="147065"/>
          </a:xfrm>
          <a:prstGeom prst="rect">
            <a:avLst/>
          </a:prstGeom>
          <a:gradFill flip="none" rotWithShape="1">
            <a:gsLst>
              <a:gs pos="49000">
                <a:schemeClr val="tx2">
                  <a:lumMod val="100000"/>
                  <a:alpha val="50000"/>
                </a:schemeClr>
              </a:gs>
              <a:gs pos="100000">
                <a:schemeClr val="bg1">
                  <a:lumMod val="0"/>
                  <a:lumOff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MY" sz="4800" b="1" dirty="0">
              <a:solidFill>
                <a:prstClr val="black"/>
              </a:solidFill>
            </a:endParaRPr>
          </a:p>
        </p:txBody>
      </p:sp>
      <p:sp>
        <p:nvSpPr>
          <p:cNvPr id="9" name="TextBox 8"/>
          <p:cNvSpPr txBox="1"/>
          <p:nvPr/>
        </p:nvSpPr>
        <p:spPr>
          <a:xfrm>
            <a:off x="3717532" y="350769"/>
            <a:ext cx="4784503" cy="523220"/>
          </a:xfrm>
          <a:prstGeom prst="rect">
            <a:avLst/>
          </a:prstGeom>
          <a:noFill/>
        </p:spPr>
        <p:txBody>
          <a:bodyPr wrap="square" rtlCol="0">
            <a:spAutoFit/>
          </a:bodyPr>
          <a:lstStyle/>
          <a:p>
            <a:r>
              <a:rPr lang="en-US" sz="2800" b="1" dirty="0"/>
              <a:t>Investment Opportunities</a:t>
            </a:r>
            <a:endParaRPr lang="en-MY" sz="2800" b="1" dirty="0"/>
          </a:p>
        </p:txBody>
      </p:sp>
      <p:grpSp>
        <p:nvGrpSpPr>
          <p:cNvPr id="10" name="Group 9"/>
          <p:cNvGrpSpPr/>
          <p:nvPr/>
        </p:nvGrpSpPr>
        <p:grpSpPr>
          <a:xfrm>
            <a:off x="485291" y="2824434"/>
            <a:ext cx="8424936" cy="2579490"/>
            <a:chOff x="611560" y="3501008"/>
            <a:chExt cx="8424936" cy="2579490"/>
          </a:xfrm>
        </p:grpSpPr>
        <p:sp>
          <p:nvSpPr>
            <p:cNvPr id="14" name="Rounded Rectangle 13"/>
            <p:cNvSpPr/>
            <p:nvPr/>
          </p:nvSpPr>
          <p:spPr>
            <a:xfrm>
              <a:off x="611560" y="3501008"/>
              <a:ext cx="2592288" cy="2412271"/>
            </a:xfrm>
            <a:prstGeom prst="roundRect">
              <a:avLst/>
            </a:prstGeom>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prstClr val="white"/>
                </a:solidFill>
              </a:endParaRPr>
            </a:p>
          </p:txBody>
        </p:sp>
        <p:sp>
          <p:nvSpPr>
            <p:cNvPr id="15" name="Rounded Rectangle 14"/>
            <p:cNvSpPr/>
            <p:nvPr/>
          </p:nvSpPr>
          <p:spPr>
            <a:xfrm>
              <a:off x="3275856" y="3501008"/>
              <a:ext cx="2736304" cy="2448272"/>
            </a:xfrm>
            <a:prstGeom prst="roundRect">
              <a:avLst/>
            </a:prstGeom>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solidFill>
                  <a:prstClr val="white"/>
                </a:solidFill>
              </a:endParaRPr>
            </a:p>
          </p:txBody>
        </p:sp>
        <p:sp>
          <p:nvSpPr>
            <p:cNvPr id="16" name="Rounded Rectangle 15"/>
            <p:cNvSpPr/>
            <p:nvPr/>
          </p:nvSpPr>
          <p:spPr>
            <a:xfrm>
              <a:off x="6102896" y="3572044"/>
              <a:ext cx="2736304" cy="2417305"/>
            </a:xfrm>
            <a:prstGeom prst="roundRect">
              <a:avLst/>
            </a:prstGeom>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MY">
                <a:solidFill>
                  <a:prstClr val="white"/>
                </a:solidFill>
              </a:endParaRPr>
            </a:p>
          </p:txBody>
        </p:sp>
        <p:sp>
          <p:nvSpPr>
            <p:cNvPr id="17" name="TextBox 16"/>
            <p:cNvSpPr txBox="1"/>
            <p:nvPr/>
          </p:nvSpPr>
          <p:spPr>
            <a:xfrm>
              <a:off x="752128" y="3820573"/>
              <a:ext cx="2448272" cy="2031325"/>
            </a:xfrm>
            <a:prstGeom prst="rect">
              <a:avLst/>
            </a:prstGeom>
            <a:noFill/>
          </p:spPr>
          <p:txBody>
            <a:bodyPr wrap="square" rtlCol="0">
              <a:spAutoFit/>
            </a:bodyPr>
            <a:lstStyle/>
            <a:p>
              <a:pPr marL="342900" indent="-342900">
                <a:buFont typeface="Arial" pitchFamily="34" charset="0"/>
                <a:buChar char="•"/>
              </a:pPr>
              <a:r>
                <a:rPr lang="en-MY" b="1" dirty="0">
                  <a:solidFill>
                    <a:prstClr val="black"/>
                  </a:solidFill>
                </a:rPr>
                <a:t>Oil &amp; Gas</a:t>
              </a:r>
            </a:p>
            <a:p>
              <a:pPr marL="342900" indent="-342900">
                <a:buFont typeface="Arial" pitchFamily="34" charset="0"/>
                <a:buChar char="•"/>
              </a:pPr>
              <a:r>
                <a:rPr lang="en-MY" b="1" dirty="0">
                  <a:solidFill>
                    <a:prstClr val="black"/>
                  </a:solidFill>
                </a:rPr>
                <a:t>Semiconductor Processing</a:t>
              </a:r>
            </a:p>
            <a:p>
              <a:pPr marL="342900" indent="-342900">
                <a:buFont typeface="Arial" pitchFamily="34" charset="0"/>
                <a:buChar char="•"/>
              </a:pPr>
              <a:r>
                <a:rPr lang="en-MY" b="1" dirty="0">
                  <a:solidFill>
                    <a:prstClr val="black"/>
                  </a:solidFill>
                </a:rPr>
                <a:t>Food &amp; Beverage</a:t>
              </a:r>
            </a:p>
            <a:p>
              <a:pPr marL="342900" indent="-342900">
                <a:buFont typeface="Arial" pitchFamily="34" charset="0"/>
                <a:buChar char="•"/>
              </a:pPr>
              <a:r>
                <a:rPr lang="en-MY" b="1" dirty="0">
                  <a:solidFill>
                    <a:prstClr val="black"/>
                  </a:solidFill>
                </a:rPr>
                <a:t>Agricultural</a:t>
              </a:r>
            </a:p>
            <a:p>
              <a:pPr marL="342900" indent="-342900">
                <a:buFont typeface="Arial" pitchFamily="34" charset="0"/>
                <a:buChar char="•"/>
              </a:pPr>
              <a:r>
                <a:rPr lang="en-MY" b="1" dirty="0">
                  <a:solidFill>
                    <a:prstClr val="black"/>
                  </a:solidFill>
                </a:rPr>
                <a:t>Plastic Processing </a:t>
              </a:r>
            </a:p>
            <a:p>
              <a:endParaRPr lang="en-MY" dirty="0">
                <a:solidFill>
                  <a:prstClr val="black"/>
                </a:solidFill>
              </a:endParaRPr>
            </a:p>
          </p:txBody>
        </p:sp>
        <p:sp>
          <p:nvSpPr>
            <p:cNvPr id="18" name="TextBox 17"/>
            <p:cNvSpPr txBox="1"/>
            <p:nvPr/>
          </p:nvSpPr>
          <p:spPr>
            <a:xfrm>
              <a:off x="3419872" y="3772174"/>
              <a:ext cx="2592288" cy="2308324"/>
            </a:xfrm>
            <a:prstGeom prst="rect">
              <a:avLst/>
            </a:prstGeom>
            <a:noFill/>
          </p:spPr>
          <p:txBody>
            <a:bodyPr wrap="square" rtlCol="0">
              <a:spAutoFit/>
            </a:bodyPr>
            <a:lstStyle/>
            <a:p>
              <a:pPr marL="342900" indent="-342900">
                <a:buFont typeface="Arial" pitchFamily="34" charset="0"/>
                <a:buChar char="•"/>
              </a:pPr>
              <a:r>
                <a:rPr lang="en-MY" b="1" dirty="0">
                  <a:solidFill>
                    <a:prstClr val="black"/>
                  </a:solidFill>
                </a:rPr>
                <a:t>Robotics &amp; Automation</a:t>
              </a:r>
            </a:p>
            <a:p>
              <a:pPr marL="342900" indent="-342900">
                <a:buFont typeface="Arial" pitchFamily="34" charset="0"/>
                <a:buChar char="•"/>
              </a:pPr>
              <a:r>
                <a:rPr lang="en-MY" b="1" dirty="0">
                  <a:solidFill>
                    <a:prstClr val="black"/>
                  </a:solidFill>
                </a:rPr>
                <a:t>Metalworking Machinery</a:t>
              </a:r>
            </a:p>
            <a:p>
              <a:pPr marL="342900" indent="-342900">
                <a:buFont typeface="Arial" pitchFamily="34" charset="0"/>
                <a:buChar char="•"/>
              </a:pPr>
              <a:r>
                <a:rPr lang="en-MY" b="1" dirty="0">
                  <a:solidFill>
                    <a:prstClr val="black"/>
                  </a:solidFill>
                </a:rPr>
                <a:t>Packaging Machinery</a:t>
              </a:r>
            </a:p>
            <a:p>
              <a:pPr marL="342900" indent="-342900">
                <a:buFont typeface="Arial" pitchFamily="34" charset="0"/>
                <a:buChar char="•"/>
              </a:pPr>
              <a:r>
                <a:rPr lang="en-MY" b="1" dirty="0">
                  <a:solidFill>
                    <a:prstClr val="black"/>
                  </a:solidFill>
                </a:rPr>
                <a:t>Material Handling Equipment</a:t>
              </a:r>
            </a:p>
            <a:p>
              <a:endParaRPr lang="en-MY" dirty="0">
                <a:solidFill>
                  <a:prstClr val="black"/>
                </a:solidFill>
              </a:endParaRPr>
            </a:p>
          </p:txBody>
        </p:sp>
        <p:sp>
          <p:nvSpPr>
            <p:cNvPr id="19" name="TextBox 18"/>
            <p:cNvSpPr txBox="1"/>
            <p:nvPr/>
          </p:nvSpPr>
          <p:spPr>
            <a:xfrm>
              <a:off x="6300192" y="3681025"/>
              <a:ext cx="2736304" cy="2308324"/>
            </a:xfrm>
            <a:prstGeom prst="rect">
              <a:avLst/>
            </a:prstGeom>
            <a:noFill/>
          </p:spPr>
          <p:txBody>
            <a:bodyPr wrap="square" rtlCol="0">
              <a:spAutoFit/>
            </a:bodyPr>
            <a:lstStyle/>
            <a:p>
              <a:pPr marL="342900" indent="-342900">
                <a:buFont typeface="Arial" pitchFamily="34" charset="0"/>
                <a:buChar char="•"/>
              </a:pPr>
              <a:r>
                <a:rPr lang="en-MY" b="1" dirty="0">
                  <a:solidFill>
                    <a:prstClr val="black"/>
                  </a:solidFill>
                </a:rPr>
                <a:t>Forging</a:t>
              </a:r>
            </a:p>
            <a:p>
              <a:pPr marL="342900" indent="-342900">
                <a:buFont typeface="Arial" pitchFamily="34" charset="0"/>
                <a:buChar char="•"/>
              </a:pPr>
              <a:r>
                <a:rPr lang="en-MY" b="1" dirty="0">
                  <a:solidFill>
                    <a:prstClr val="black"/>
                  </a:solidFill>
                </a:rPr>
                <a:t>Casting</a:t>
              </a:r>
            </a:p>
            <a:p>
              <a:pPr marL="342900" indent="-342900">
                <a:buFont typeface="Arial" pitchFamily="34" charset="0"/>
                <a:buChar char="•"/>
              </a:pPr>
              <a:r>
                <a:rPr lang="en-MY" b="1" dirty="0">
                  <a:solidFill>
                    <a:prstClr val="black"/>
                  </a:solidFill>
                </a:rPr>
                <a:t>Machining</a:t>
              </a:r>
            </a:p>
            <a:p>
              <a:pPr marL="342900" indent="-342900">
                <a:buFont typeface="Arial" pitchFamily="34" charset="0"/>
                <a:buChar char="•"/>
              </a:pPr>
              <a:r>
                <a:rPr lang="en-MY" b="1" dirty="0">
                  <a:solidFill>
                    <a:prstClr val="black"/>
                  </a:solidFill>
                </a:rPr>
                <a:t>Surface Engineering</a:t>
              </a:r>
            </a:p>
            <a:p>
              <a:pPr marL="342900" indent="-342900">
                <a:buFont typeface="Arial" pitchFamily="34" charset="0"/>
                <a:buChar char="•"/>
              </a:pPr>
              <a:r>
                <a:rPr lang="en-MY" b="1" dirty="0">
                  <a:solidFill>
                    <a:prstClr val="black"/>
                  </a:solidFill>
                </a:rPr>
                <a:t>Heat Treatment</a:t>
              </a:r>
            </a:p>
            <a:p>
              <a:pPr marL="342900" indent="-342900">
                <a:buFont typeface="Arial" pitchFamily="34" charset="0"/>
                <a:buChar char="•"/>
              </a:pPr>
              <a:r>
                <a:rPr lang="en-MY" b="1" dirty="0">
                  <a:solidFill>
                    <a:prstClr val="black"/>
                  </a:solidFill>
                </a:rPr>
                <a:t>Stamping</a:t>
              </a:r>
            </a:p>
            <a:p>
              <a:pPr marL="342900" indent="-342900">
                <a:buFont typeface="Arial" pitchFamily="34" charset="0"/>
                <a:buChar char="•"/>
              </a:pPr>
              <a:r>
                <a:rPr lang="en-MY" b="1" dirty="0">
                  <a:solidFill>
                    <a:prstClr val="black"/>
                  </a:solidFill>
                </a:rPr>
                <a:t>Mould, tool &amp; die</a:t>
              </a:r>
            </a:p>
            <a:p>
              <a:endParaRPr lang="en-MY" dirty="0">
                <a:solidFill>
                  <a:prstClr val="black"/>
                </a:solidFill>
              </a:endParaRPr>
            </a:p>
          </p:txBody>
        </p:sp>
      </p:grpSp>
      <p:graphicFrame>
        <p:nvGraphicFramePr>
          <p:cNvPr id="2" name="Diagram 1"/>
          <p:cNvGraphicFramePr/>
          <p:nvPr>
            <p:extLst>
              <p:ext uri="{D42A27DB-BD31-4B8C-83A1-F6EECF244321}">
                <p14:modId xmlns:p14="http://schemas.microsoft.com/office/powerpoint/2010/main" val="1735062055"/>
              </p:ext>
            </p:extLst>
          </p:nvPr>
        </p:nvGraphicFramePr>
        <p:xfrm>
          <a:off x="304800" y="1371600"/>
          <a:ext cx="7960495" cy="166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0" y="5943600"/>
            <a:ext cx="9089366" cy="808333"/>
            <a:chOff x="0" y="5372179"/>
            <a:chExt cx="9089366" cy="579733"/>
          </a:xfrm>
        </p:grpSpPr>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72179"/>
              <a:ext cx="1524000" cy="57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1229" y="5410440"/>
              <a:ext cx="1506702" cy="54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931" y="5398373"/>
              <a:ext cx="1439203" cy="55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2827" y="5410440"/>
              <a:ext cx="1593989" cy="54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5159" y="5430748"/>
              <a:ext cx="1639680" cy="52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4839" y="5430747"/>
              <a:ext cx="1444527" cy="5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Pentagon 6"/>
          <p:cNvSpPr/>
          <p:nvPr/>
        </p:nvSpPr>
        <p:spPr>
          <a:xfrm>
            <a:off x="152400" y="5403924"/>
            <a:ext cx="8936966" cy="5396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Industrie</a:t>
            </a:r>
            <a:r>
              <a:rPr lang="en-US" dirty="0">
                <a:solidFill>
                  <a:prstClr val="white"/>
                </a:solidFill>
              </a:rPr>
              <a:t> 4.0</a:t>
            </a:r>
          </a:p>
        </p:txBody>
      </p:sp>
    </p:spTree>
    <p:extLst>
      <p:ext uri="{BB962C8B-B14F-4D97-AF65-F5344CB8AC3E}">
        <p14:creationId xmlns:p14="http://schemas.microsoft.com/office/powerpoint/2010/main" val="97292000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55" y="54591"/>
            <a:ext cx="8229600" cy="1143000"/>
          </a:xfrm>
        </p:spPr>
        <p:txBody>
          <a:bodyPr>
            <a:normAutofit/>
          </a:bodyPr>
          <a:lstStyle/>
          <a:p>
            <a:r>
              <a:rPr lang="en-US" sz="2800" b="1" dirty="0" smtClean="0">
                <a:latin typeface=" Arial"/>
              </a:rPr>
              <a:t>Malaysian Overview</a:t>
            </a:r>
            <a:endParaRPr lang="en-US" sz="2800" b="1" dirty="0">
              <a:latin typeface=" Arial"/>
            </a:endParaRPr>
          </a:p>
        </p:txBody>
      </p:sp>
      <p:sp>
        <p:nvSpPr>
          <p:cNvPr id="3" name="Content Placeholder 2"/>
          <p:cNvSpPr>
            <a:spLocks noGrp="1"/>
          </p:cNvSpPr>
          <p:nvPr>
            <p:ph idx="1"/>
          </p:nvPr>
        </p:nvSpPr>
        <p:spPr>
          <a:xfrm>
            <a:off x="457200" y="1516632"/>
            <a:ext cx="8229600" cy="4966055"/>
          </a:xfrm>
        </p:spPr>
        <p:txBody>
          <a:bodyPr>
            <a:normAutofit fontScale="62500" lnSpcReduction="20000"/>
          </a:bodyPr>
          <a:lstStyle/>
          <a:p>
            <a:pPr algn="just"/>
            <a:r>
              <a:rPr lang="en-US" b="1" dirty="0" smtClean="0"/>
              <a:t>Assumes </a:t>
            </a:r>
            <a:r>
              <a:rPr lang="en-US" b="1" dirty="0"/>
              <a:t>strategic importance </a:t>
            </a:r>
            <a:r>
              <a:rPr lang="en-US" dirty="0"/>
              <a:t>to the country’s economic transformation due to its </a:t>
            </a:r>
            <a:r>
              <a:rPr lang="en-US" b="1" dirty="0"/>
              <a:t>cross cutting </a:t>
            </a:r>
            <a:r>
              <a:rPr lang="en-US" dirty="0"/>
              <a:t>linkages with all economic segments such as the primary, manufacturing and services sectors</a:t>
            </a:r>
            <a:r>
              <a:rPr lang="en-US" dirty="0" smtClean="0"/>
              <a:t>.</a:t>
            </a:r>
          </a:p>
          <a:p>
            <a:pPr algn="just"/>
            <a:endParaRPr lang="en-US" dirty="0"/>
          </a:p>
          <a:p>
            <a:pPr algn="just"/>
            <a:r>
              <a:rPr lang="en-US" dirty="0" smtClean="0"/>
              <a:t>Identified </a:t>
            </a:r>
            <a:r>
              <a:rPr lang="en-US" dirty="0"/>
              <a:t>as one of the </a:t>
            </a:r>
            <a:r>
              <a:rPr lang="en-US" b="1" dirty="0"/>
              <a:t>catalytic subsector </a:t>
            </a:r>
            <a:r>
              <a:rPr lang="en-US" dirty="0"/>
              <a:t>identified under the 11th Malaysia Plan to spur the country’s economic transformation to greater prosperity</a:t>
            </a:r>
            <a:r>
              <a:rPr lang="en-US" dirty="0" smtClean="0"/>
              <a:t>.</a:t>
            </a:r>
          </a:p>
          <a:p>
            <a:pPr algn="just"/>
            <a:endParaRPr lang="en-US" dirty="0"/>
          </a:p>
          <a:p>
            <a:pPr algn="just"/>
            <a:r>
              <a:rPr lang="en-US" dirty="0" smtClean="0"/>
              <a:t>Malaysia's </a:t>
            </a:r>
            <a:r>
              <a:rPr lang="en-US" dirty="0"/>
              <a:t>M&amp;E industry is among the </a:t>
            </a:r>
            <a:r>
              <a:rPr lang="en-US" b="1" dirty="0" smtClean="0"/>
              <a:t>largest </a:t>
            </a:r>
            <a:r>
              <a:rPr lang="en-US" b="1" dirty="0"/>
              <a:t>and strongest in </a:t>
            </a:r>
            <a:r>
              <a:rPr lang="en-US" b="1" dirty="0" smtClean="0"/>
              <a:t>ASEAN</a:t>
            </a:r>
            <a:r>
              <a:rPr lang="en-US" dirty="0" smtClean="0"/>
              <a:t>.</a:t>
            </a:r>
          </a:p>
          <a:p>
            <a:pPr algn="just"/>
            <a:endParaRPr lang="en-US" dirty="0" smtClean="0"/>
          </a:p>
          <a:p>
            <a:pPr algn="just"/>
            <a:r>
              <a:rPr lang="en-US" dirty="0" smtClean="0"/>
              <a:t>The  sector  is  dominated  by mainly Malaysian-owned small  and  medium  sized  companies (SMEs)</a:t>
            </a:r>
          </a:p>
          <a:p>
            <a:pPr algn="just"/>
            <a:endParaRPr lang="en-US" dirty="0" smtClean="0"/>
          </a:p>
          <a:p>
            <a:pPr algn="just"/>
            <a:r>
              <a:rPr lang="en-US" dirty="0" smtClean="0"/>
              <a:t>Many of these provide  </a:t>
            </a:r>
            <a:r>
              <a:rPr lang="en-US" b="1" dirty="0" smtClean="0"/>
              <a:t>customized  products  (end  to  end  manufacturing  –  total solution providers i.e. from design to distribution) </a:t>
            </a:r>
            <a:r>
              <a:rPr lang="en-US" dirty="0" smtClean="0"/>
              <a:t>to meet the strong demand of both domestic and international manufacturing industries.</a:t>
            </a:r>
            <a:endParaRPr lang="en-US" dirty="0"/>
          </a:p>
        </p:txBody>
      </p:sp>
      <p:sp>
        <p:nvSpPr>
          <p:cNvPr id="4" name="TextBox 3"/>
          <p:cNvSpPr txBox="1"/>
          <p:nvPr/>
        </p:nvSpPr>
        <p:spPr>
          <a:xfrm flipH="1">
            <a:off x="850937" y="6428096"/>
            <a:ext cx="2056036" cy="276999"/>
          </a:xfrm>
          <a:prstGeom prst="rect">
            <a:avLst/>
          </a:prstGeom>
          <a:noFill/>
        </p:spPr>
        <p:txBody>
          <a:bodyPr wrap="square" rtlCol="0">
            <a:spAutoFit/>
          </a:bodyPr>
          <a:lstStyle/>
          <a:p>
            <a:r>
              <a:rPr lang="en-US" sz="1200" dirty="0" smtClean="0"/>
              <a:t>Source : MIDA</a:t>
            </a:r>
            <a:endParaRPr lang="en-US" sz="1200" dirty="0"/>
          </a:p>
        </p:txBody>
      </p:sp>
      <p:sp>
        <p:nvSpPr>
          <p:cNvPr id="6" name="Slide Number Placeholder 5"/>
          <p:cNvSpPr>
            <a:spLocks noGrp="1"/>
          </p:cNvSpPr>
          <p:nvPr>
            <p:ph type="sldNum" sz="quarter" idx="12"/>
          </p:nvPr>
        </p:nvSpPr>
        <p:spPr/>
        <p:txBody>
          <a:bodyPr/>
          <a:lstStyle/>
          <a:p>
            <a:fld id="{4171D5C2-72D8-7844-922C-E63AA03A2838}" type="slidenum">
              <a:rPr lang="en-US" smtClean="0"/>
              <a:t>4</a:t>
            </a:fld>
            <a:endParaRPr lang="en-US"/>
          </a:p>
        </p:txBody>
      </p:sp>
    </p:spTree>
    <p:extLst>
      <p:ext uri="{BB962C8B-B14F-4D97-AF65-F5344CB8AC3E}">
        <p14:creationId xmlns:p14="http://schemas.microsoft.com/office/powerpoint/2010/main" val="3466261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3" y="2499223"/>
            <a:ext cx="8229600" cy="1143000"/>
          </a:xfrm>
        </p:spPr>
        <p:txBody>
          <a:bodyPr/>
          <a:lstStyle/>
          <a:p>
            <a:r>
              <a:rPr lang="en-US" b="1" dirty="0" smtClean="0"/>
              <a:t>What is M&amp;E</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5</a:t>
            </a:fld>
            <a:endParaRPr lang="en-US"/>
          </a:p>
        </p:txBody>
      </p:sp>
    </p:spTree>
    <p:extLst>
      <p:ext uri="{BB962C8B-B14F-4D97-AF65-F5344CB8AC3E}">
        <p14:creationId xmlns:p14="http://schemas.microsoft.com/office/powerpoint/2010/main" val="108221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06525" y="411439"/>
            <a:ext cx="6994538" cy="492863"/>
          </a:xfrm>
          <a:prstGeom prst="rect">
            <a:avLst/>
          </a:prstGeom>
          <a:noFill/>
        </p:spPr>
        <p:txBody>
          <a:bodyPr lIns="91402" tIns="45703" rIns="91402" bIns="4570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GB" sz="2800" b="1" dirty="0" smtClean="0">
                <a:latin typeface="Arial" pitchFamily="34" charset="0"/>
                <a:ea typeface="Adobe Myungjo Std M" pitchFamily="18" charset="-128"/>
                <a:cs typeface="Arial" pitchFamily="34" charset="0"/>
              </a:rPr>
              <a:t>M&amp;E Industry : 4 Main Subsectors</a:t>
            </a:r>
            <a:endParaRPr lang="es-UY" sz="2800" dirty="0">
              <a:latin typeface="Arial" pitchFamily="34" charset="0"/>
              <a:cs typeface="Arial"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25" y="1595368"/>
            <a:ext cx="83058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096000" y="6550223"/>
            <a:ext cx="2590800" cy="307777"/>
          </a:xfrm>
          <a:prstGeom prst="rect">
            <a:avLst/>
          </a:prstGeom>
          <a:noFill/>
        </p:spPr>
        <p:txBody>
          <a:bodyPr wrap="square" rtlCol="0">
            <a:spAutoFit/>
          </a:bodyPr>
          <a:lstStyle/>
          <a:p>
            <a:r>
              <a:rPr lang="en-US" sz="1400" dirty="0">
                <a:solidFill>
                  <a:prstClr val="black"/>
                </a:solidFill>
              </a:rPr>
              <a:t>Source : </a:t>
            </a:r>
            <a:r>
              <a:rPr lang="en-US" sz="1400" dirty="0" err="1">
                <a:solidFill>
                  <a:prstClr val="black"/>
                </a:solidFill>
              </a:rPr>
              <a:t>MIDA,Roland</a:t>
            </a:r>
            <a:r>
              <a:rPr lang="en-US" sz="1400" dirty="0">
                <a:solidFill>
                  <a:prstClr val="black"/>
                </a:solidFill>
              </a:rPr>
              <a:t> Berger, IHS </a:t>
            </a:r>
          </a:p>
        </p:txBody>
      </p:sp>
      <p:sp>
        <p:nvSpPr>
          <p:cNvPr id="3" name="Slide Number Placeholder 2"/>
          <p:cNvSpPr>
            <a:spLocks noGrp="1"/>
          </p:cNvSpPr>
          <p:nvPr>
            <p:ph type="sldNum" sz="quarter" idx="12"/>
          </p:nvPr>
        </p:nvSpPr>
        <p:spPr/>
        <p:txBody>
          <a:bodyPr/>
          <a:lstStyle/>
          <a:p>
            <a:fld id="{4171D5C2-72D8-7844-922C-E63AA03A2838}" type="slidenum">
              <a:rPr lang="en-US" smtClean="0"/>
              <a:t>6</a:t>
            </a:fld>
            <a:endParaRPr lang="en-US"/>
          </a:p>
        </p:txBody>
      </p:sp>
    </p:spTree>
    <p:extLst>
      <p:ext uri="{BB962C8B-B14F-4D97-AF65-F5344CB8AC3E}">
        <p14:creationId xmlns:p14="http://schemas.microsoft.com/office/powerpoint/2010/main" val="49688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274"/>
            <a:ext cx="8229600" cy="1143000"/>
          </a:xfrm>
        </p:spPr>
        <p:txBody>
          <a:bodyPr>
            <a:normAutofit/>
          </a:bodyPr>
          <a:lstStyle/>
          <a:p>
            <a:r>
              <a:rPr lang="en-US" sz="2800" b="1" dirty="0" smtClean="0"/>
              <a:t>M&amp;E Ecosystem</a:t>
            </a:r>
            <a:endParaRPr lang="en-US" sz="2800" b="1" dirty="0"/>
          </a:p>
        </p:txBody>
      </p:sp>
      <p:sp>
        <p:nvSpPr>
          <p:cNvPr id="3" name="Content Placeholder 2"/>
          <p:cNvSpPr>
            <a:spLocks noGrp="1"/>
          </p:cNvSpPr>
          <p:nvPr>
            <p:ph idx="1"/>
          </p:nvPr>
        </p:nvSpPr>
        <p:spPr>
          <a:xfrm>
            <a:off x="457200" y="1600200"/>
            <a:ext cx="8229600" cy="4200099"/>
          </a:xfrm>
        </p:spPr>
        <p:txBody>
          <a:bodyPr>
            <a:normAutofit fontScale="92500" lnSpcReduction="10000"/>
          </a:bodyPr>
          <a:lstStyle/>
          <a:p>
            <a:pPr algn="just"/>
            <a:r>
              <a:rPr lang="en-US" sz="2000" dirty="0" smtClean="0"/>
              <a:t>With the current global inclination </a:t>
            </a:r>
            <a:r>
              <a:rPr lang="en-US" sz="2000" b="1" dirty="0" smtClean="0"/>
              <a:t>to increased outsourcing</a:t>
            </a:r>
            <a:r>
              <a:rPr lang="en-US" sz="2000" dirty="0" smtClean="0"/>
              <a:t> to remain competitive, the </a:t>
            </a:r>
            <a:r>
              <a:rPr lang="en-US" sz="2000" b="1" dirty="0" smtClean="0"/>
              <a:t>M&amp;E industry includes a wide range of  </a:t>
            </a:r>
            <a:r>
              <a:rPr lang="en-US" sz="2000" b="1" dirty="0"/>
              <a:t>Supporting Industries and </a:t>
            </a:r>
            <a:r>
              <a:rPr lang="en-US" sz="2000" b="1" dirty="0" smtClean="0"/>
              <a:t>Services</a:t>
            </a:r>
            <a:r>
              <a:rPr lang="en-US" sz="2000" dirty="0" smtClean="0"/>
              <a:t>, essential </a:t>
            </a:r>
            <a:r>
              <a:rPr lang="en-US" sz="2000" dirty="0"/>
              <a:t>for today’s smart manufacturing </a:t>
            </a:r>
            <a:r>
              <a:rPr lang="en-US" sz="2000" dirty="0" smtClean="0"/>
              <a:t>ideology</a:t>
            </a:r>
          </a:p>
          <a:p>
            <a:pPr algn="just"/>
            <a:endParaRPr lang="en-US" sz="2000" dirty="0"/>
          </a:p>
          <a:p>
            <a:pPr algn="just"/>
            <a:r>
              <a:rPr lang="en-US" sz="2000" dirty="0" smtClean="0"/>
              <a:t>This is commonly called a </a:t>
            </a:r>
            <a:r>
              <a:rPr lang="en-US" sz="2000" dirty="0"/>
              <a:t>complete </a:t>
            </a:r>
            <a:r>
              <a:rPr lang="en-US" sz="2000" b="1" dirty="0" smtClean="0"/>
              <a:t>end to end ecosystem</a:t>
            </a:r>
            <a:r>
              <a:rPr lang="en-US" sz="2000" dirty="0" smtClean="0"/>
              <a:t> from </a:t>
            </a:r>
            <a:r>
              <a:rPr lang="en-US" sz="2000" b="1" dirty="0" smtClean="0"/>
              <a:t>conceptual design to final distribution</a:t>
            </a:r>
            <a:r>
              <a:rPr lang="en-US" sz="2000" dirty="0" smtClean="0"/>
              <a:t> including after sales service</a:t>
            </a:r>
          </a:p>
          <a:p>
            <a:pPr algn="just"/>
            <a:endParaRPr lang="en-US" sz="2000" dirty="0"/>
          </a:p>
          <a:p>
            <a:pPr algn="just"/>
            <a:r>
              <a:rPr lang="en-US" sz="2000" dirty="0" smtClean="0"/>
              <a:t>Moving forward, there is a need to </a:t>
            </a:r>
            <a:r>
              <a:rPr lang="en-US" sz="2000" b="1" dirty="0" smtClean="0"/>
              <a:t>Identify </a:t>
            </a:r>
            <a:r>
              <a:rPr lang="en-US" sz="2000" b="1" dirty="0"/>
              <a:t>and </a:t>
            </a:r>
            <a:r>
              <a:rPr lang="en-US" sz="2000" b="1" dirty="0" smtClean="0"/>
              <a:t>Formalize an (already existing) ecosystem </a:t>
            </a:r>
            <a:r>
              <a:rPr lang="en-US" sz="2000" dirty="0"/>
              <a:t>for each M&amp;E manufacturing </a:t>
            </a:r>
            <a:r>
              <a:rPr lang="en-US" sz="2000" dirty="0" smtClean="0"/>
              <a:t>activity</a:t>
            </a:r>
          </a:p>
          <a:p>
            <a:pPr algn="just"/>
            <a:endParaRPr lang="en-US" sz="2000" dirty="0"/>
          </a:p>
          <a:p>
            <a:pPr algn="just"/>
            <a:r>
              <a:rPr lang="en-US" sz="2000" dirty="0"/>
              <a:t>The </a:t>
            </a:r>
            <a:r>
              <a:rPr lang="en-US" sz="2000" b="1" dirty="0" smtClean="0"/>
              <a:t>interconnection</a:t>
            </a:r>
            <a:r>
              <a:rPr lang="en-US" sz="2000" dirty="0" smtClean="0"/>
              <a:t> </a:t>
            </a:r>
            <a:r>
              <a:rPr lang="en-US" sz="2000" dirty="0"/>
              <a:t>of the whole </a:t>
            </a:r>
            <a:r>
              <a:rPr lang="en-US" sz="2000" dirty="0" smtClean="0"/>
              <a:t>ecosystem through </a:t>
            </a:r>
            <a:r>
              <a:rPr lang="en-US" sz="2000" b="1" dirty="0" smtClean="0"/>
              <a:t>digitization and Industrial Internet of Things</a:t>
            </a:r>
            <a:r>
              <a:rPr lang="en-US" sz="2000" dirty="0" smtClean="0"/>
              <a:t>, to </a:t>
            </a:r>
            <a:r>
              <a:rPr lang="en-US" sz="2000" dirty="0"/>
              <a:t>work as an integrated system is part of the shift to Industry 4.0</a:t>
            </a:r>
          </a:p>
        </p:txBody>
      </p:sp>
      <p:sp>
        <p:nvSpPr>
          <p:cNvPr id="5" name="Slide Number Placeholder 4"/>
          <p:cNvSpPr>
            <a:spLocks noGrp="1"/>
          </p:cNvSpPr>
          <p:nvPr>
            <p:ph type="sldNum" sz="quarter" idx="12"/>
          </p:nvPr>
        </p:nvSpPr>
        <p:spPr/>
        <p:txBody>
          <a:bodyPr/>
          <a:lstStyle/>
          <a:p>
            <a:fld id="{4171D5C2-72D8-7844-922C-E63AA03A2838}" type="slidenum">
              <a:rPr lang="en-US" smtClean="0"/>
              <a:t>7</a:t>
            </a:fld>
            <a:endParaRPr lang="en-US"/>
          </a:p>
        </p:txBody>
      </p:sp>
    </p:spTree>
    <p:extLst>
      <p:ext uri="{BB962C8B-B14F-4D97-AF65-F5344CB8AC3E}">
        <p14:creationId xmlns:p14="http://schemas.microsoft.com/office/powerpoint/2010/main" val="3958097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72" y="1043718"/>
            <a:ext cx="6149206" cy="423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94" y="5338799"/>
            <a:ext cx="3619163" cy="100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33788" y="404806"/>
            <a:ext cx="6646460" cy="461665"/>
          </a:xfrm>
          <a:prstGeom prst="rect">
            <a:avLst/>
          </a:prstGeom>
          <a:noFill/>
        </p:spPr>
        <p:txBody>
          <a:bodyPr wrap="square" rtlCol="0">
            <a:spAutoFit/>
          </a:bodyPr>
          <a:lstStyle/>
          <a:p>
            <a:pPr algn="ctr"/>
            <a:r>
              <a:rPr lang="en-US" sz="2400" b="1" dirty="0">
                <a:solidFill>
                  <a:prstClr val="black"/>
                </a:solidFill>
              </a:rPr>
              <a:t>Machinery and Equipment Industry </a:t>
            </a:r>
            <a:r>
              <a:rPr lang="en-US" sz="2400" b="1" dirty="0" smtClean="0">
                <a:solidFill>
                  <a:prstClr val="black"/>
                </a:solidFill>
              </a:rPr>
              <a:t>Ecosystem</a:t>
            </a:r>
            <a:endParaRPr lang="en-MY" sz="2400" b="1" dirty="0">
              <a:solidFill>
                <a:prstClr val="black"/>
              </a:solidFill>
            </a:endParaRPr>
          </a:p>
        </p:txBody>
      </p:sp>
      <p:sp>
        <p:nvSpPr>
          <p:cNvPr id="4" name="TextBox 3"/>
          <p:cNvSpPr txBox="1"/>
          <p:nvPr/>
        </p:nvSpPr>
        <p:spPr>
          <a:xfrm>
            <a:off x="581135" y="6304293"/>
            <a:ext cx="1904349" cy="276999"/>
          </a:xfrm>
          <a:prstGeom prst="rect">
            <a:avLst/>
          </a:prstGeom>
          <a:noFill/>
        </p:spPr>
        <p:txBody>
          <a:bodyPr wrap="square" rtlCol="0">
            <a:spAutoFit/>
          </a:bodyPr>
          <a:lstStyle/>
          <a:p>
            <a:r>
              <a:rPr lang="en-US" sz="1200" dirty="0" smtClean="0"/>
              <a:t>Source : MIDA</a:t>
            </a:r>
            <a:endParaRPr lang="en-US" sz="1200" dirty="0"/>
          </a:p>
        </p:txBody>
      </p:sp>
      <p:sp>
        <p:nvSpPr>
          <p:cNvPr id="5" name="Slide Number Placeholder 4"/>
          <p:cNvSpPr>
            <a:spLocks noGrp="1"/>
          </p:cNvSpPr>
          <p:nvPr>
            <p:ph type="sldNum" sz="quarter" idx="12"/>
          </p:nvPr>
        </p:nvSpPr>
        <p:spPr/>
        <p:txBody>
          <a:bodyPr/>
          <a:lstStyle/>
          <a:p>
            <a:fld id="{4171D5C2-72D8-7844-922C-E63AA03A2838}" type="slidenum">
              <a:rPr lang="en-US" smtClean="0"/>
              <a:t>8</a:t>
            </a:fld>
            <a:endParaRPr lang="en-US"/>
          </a:p>
        </p:txBody>
      </p:sp>
    </p:spTree>
    <p:extLst>
      <p:ext uri="{BB962C8B-B14F-4D97-AF65-F5344CB8AC3E}">
        <p14:creationId xmlns:p14="http://schemas.microsoft.com/office/powerpoint/2010/main" val="44909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1895779"/>
            <a:ext cx="8229600" cy="3242285"/>
          </a:xfrm>
        </p:spPr>
        <p:txBody>
          <a:bodyPr>
            <a:normAutofit/>
          </a:bodyPr>
          <a:lstStyle/>
          <a:p>
            <a:r>
              <a:rPr lang="en-US" b="1" dirty="0" smtClean="0"/>
              <a:t>State of the M&amp;E Industry</a:t>
            </a:r>
            <a:br>
              <a:rPr lang="en-US" b="1" dirty="0" smtClean="0"/>
            </a:br>
            <a:r>
              <a:rPr lang="en-US" b="1" dirty="0" smtClean="0"/>
              <a:t> in Malaysia</a:t>
            </a:r>
            <a:endParaRPr lang="en-US" b="1" dirty="0"/>
          </a:p>
        </p:txBody>
      </p:sp>
      <p:sp>
        <p:nvSpPr>
          <p:cNvPr id="4" name="Slide Number Placeholder 3"/>
          <p:cNvSpPr>
            <a:spLocks noGrp="1"/>
          </p:cNvSpPr>
          <p:nvPr>
            <p:ph type="sldNum" sz="quarter" idx="12"/>
          </p:nvPr>
        </p:nvSpPr>
        <p:spPr/>
        <p:txBody>
          <a:bodyPr/>
          <a:lstStyle/>
          <a:p>
            <a:fld id="{4171D5C2-72D8-7844-922C-E63AA03A2838}" type="slidenum">
              <a:rPr lang="en-US" smtClean="0"/>
              <a:t>9</a:t>
            </a:fld>
            <a:endParaRPr lang="en-US"/>
          </a:p>
        </p:txBody>
      </p:sp>
    </p:spTree>
    <p:extLst>
      <p:ext uri="{BB962C8B-B14F-4D97-AF65-F5344CB8AC3E}">
        <p14:creationId xmlns:p14="http://schemas.microsoft.com/office/powerpoint/2010/main" val="201380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2053</Words>
  <Application>Microsoft Office PowerPoint</Application>
  <PresentationFormat>On-screen Show (4:3)</PresentationFormat>
  <Paragraphs>380</Paragraphs>
  <Slides>30</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新細明體</vt:lpstr>
      <vt:lpstr> Arial</vt:lpstr>
      <vt:lpstr>Adobe Myungjo Std M</vt:lpstr>
      <vt:lpstr>Arial</vt:lpstr>
      <vt:lpstr>Calibri</vt:lpstr>
      <vt:lpstr>Century Gothic</vt:lpstr>
      <vt:lpstr>Times New Roman</vt:lpstr>
      <vt:lpstr>Office Theme</vt:lpstr>
      <vt:lpstr>M &amp; E Nexus (Malaysia Productivity Blueprint – MPB)</vt:lpstr>
      <vt:lpstr>Machinery &amp; Equipment (M&amp;E)  Industry</vt:lpstr>
      <vt:lpstr>Global Overview</vt:lpstr>
      <vt:lpstr>Malaysian Overview</vt:lpstr>
      <vt:lpstr>What is M&amp;E</vt:lpstr>
      <vt:lpstr>PowerPoint Presentation</vt:lpstr>
      <vt:lpstr>M&amp;E Ecosystem</vt:lpstr>
      <vt:lpstr>PowerPoint Presentation</vt:lpstr>
      <vt:lpstr>State of the M&amp;E Industry  in Malaysia</vt:lpstr>
      <vt:lpstr>Malaysia M&amp;E Exports and Imports</vt:lpstr>
      <vt:lpstr>PowerPoint Presentation</vt:lpstr>
      <vt:lpstr>Global Machinery Production Forecast</vt:lpstr>
      <vt:lpstr>PowerPoint Presentation</vt:lpstr>
      <vt:lpstr>Industrial Revolution -Industry 4.0 </vt:lpstr>
      <vt:lpstr>PowerPoint Presentation</vt:lpstr>
      <vt:lpstr>Does this apply to SME M&amp;E Industry?</vt:lpstr>
      <vt:lpstr>Global Trends for M&amp;E </vt:lpstr>
      <vt:lpstr>Government Strategies</vt:lpstr>
      <vt:lpstr>Enhancing Productivity &amp; Efficiency</vt:lpstr>
      <vt:lpstr>Productivity</vt:lpstr>
      <vt:lpstr>Targeted &amp; Projected Vision</vt:lpstr>
      <vt:lpstr>Way Forward</vt:lpstr>
      <vt:lpstr>MEIF</vt:lpstr>
      <vt:lpstr>MEIF</vt:lpstr>
      <vt:lpstr>MEIF MEMBERS</vt:lpstr>
      <vt:lpstr>Steps Forward</vt:lpstr>
      <vt:lpstr>Why…do we need to improve ?</vt:lpstr>
      <vt:lpstr>What happens if we maintain status quo??</vt:lpstr>
      <vt:lpstr>What needs to be done?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&amp; E Nexus</dc:title>
  <dc:creator>Mimi</dc:creator>
  <cp:lastModifiedBy>Machinery &amp; Engineering Industries Federation</cp:lastModifiedBy>
  <cp:revision>74</cp:revision>
  <cp:lastPrinted>2018-03-29T06:35:23Z</cp:lastPrinted>
  <dcterms:created xsi:type="dcterms:W3CDTF">2018-03-28T00:41:49Z</dcterms:created>
  <dcterms:modified xsi:type="dcterms:W3CDTF">2018-03-30T04:47:39Z</dcterms:modified>
</cp:coreProperties>
</file>