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93" r:id="rId3"/>
    <p:sldId id="284" r:id="rId4"/>
    <p:sldId id="282" r:id="rId5"/>
    <p:sldId id="283" r:id="rId6"/>
    <p:sldId id="285" r:id="rId7"/>
    <p:sldId id="269" r:id="rId8"/>
    <p:sldId id="286" r:id="rId9"/>
    <p:sldId id="289" r:id="rId10"/>
    <p:sldId id="257" r:id="rId11"/>
    <p:sldId id="273" r:id="rId12"/>
    <p:sldId id="295" r:id="rId13"/>
    <p:sldId id="274" r:id="rId14"/>
    <p:sldId id="267" r:id="rId15"/>
    <p:sldId id="290" r:id="rId16"/>
    <p:sldId id="294" r:id="rId17"/>
    <p:sldId id="279" r:id="rId18"/>
    <p:sldId id="296" r:id="rId19"/>
    <p:sldId id="288" r:id="rId20"/>
    <p:sldId id="260" r:id="rId21"/>
    <p:sldId id="280" r:id="rId22"/>
    <p:sldId id="258" r:id="rId23"/>
    <p:sldId id="297" r:id="rId24"/>
    <p:sldId id="261" r:id="rId25"/>
    <p:sldId id="262" r:id="rId26"/>
    <p:sldId id="264" r:id="rId27"/>
    <p:sldId id="298" r:id="rId2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075" autoAdjust="0"/>
  </p:normalViewPr>
  <p:slideViewPr>
    <p:cSldViewPr snapToGrid="0" snapToObjects="1">
      <p:cViewPr varScale="1">
        <p:scale>
          <a:sx n="66" d="100"/>
          <a:sy n="66" d="100"/>
        </p:scale>
        <p:origin x="1488"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0479-F76D-47FD-877C-F32EBD06DA92}" type="doc">
      <dgm:prSet loTypeId="urn:microsoft.com/office/officeart/2005/8/layout/equation2" loCatId="process" qsTypeId="urn:microsoft.com/office/officeart/2005/8/quickstyle/simple1" qsCatId="simple" csTypeId="urn:microsoft.com/office/officeart/2005/8/colors/accent6_5" csCatId="accent6" phldr="1"/>
      <dgm:spPr/>
      <dgm:t>
        <a:bodyPr/>
        <a:lstStyle/>
        <a:p>
          <a:endParaRPr lang="en-MY"/>
        </a:p>
      </dgm:t>
    </dgm:pt>
    <dgm:pt modelId="{94FAB1C7-FE89-4723-9D0D-5EF832ADE0C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tx1"/>
              </a:solidFill>
            </a:rPr>
            <a:t>M&amp;E</a:t>
          </a:r>
          <a:endParaRPr lang="en-MY" dirty="0">
            <a:solidFill>
              <a:schemeClr val="tx1"/>
            </a:solidFill>
          </a:endParaRPr>
        </a:p>
      </dgm:t>
    </dgm:pt>
    <dgm:pt modelId="{6E619AF4-FE5E-4212-8DAF-BDE444DA179F}" type="parTrans" cxnId="{998DA017-3C70-48A3-B9FA-D72B502DC52C}">
      <dgm:prSet/>
      <dgm:spPr/>
      <dgm:t>
        <a:bodyPr/>
        <a:lstStyle/>
        <a:p>
          <a:endParaRPr lang="en-MY"/>
        </a:p>
      </dgm:t>
    </dgm:pt>
    <dgm:pt modelId="{49BBC068-6921-43E3-8CAD-801A5284A450}" type="sibTrans" cxnId="{998DA017-3C70-48A3-B9FA-D72B502DC52C}">
      <dgm:prSet/>
      <dgm:spPr/>
      <dgm:t>
        <a:bodyPr/>
        <a:lstStyle/>
        <a:p>
          <a:endParaRPr lang="en-MY"/>
        </a:p>
      </dgm:t>
    </dgm:pt>
    <dgm:pt modelId="{A3DF36EA-72BE-4078-9CAC-0FB733A66D31}">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solidFill>
                <a:schemeClr val="tx1"/>
              </a:solidFill>
            </a:rPr>
            <a:t>ESS</a:t>
          </a:r>
          <a:endParaRPr lang="en-MY" dirty="0">
            <a:solidFill>
              <a:schemeClr val="tx1"/>
            </a:solidFill>
          </a:endParaRPr>
        </a:p>
      </dgm:t>
    </dgm:pt>
    <dgm:pt modelId="{A36D131E-8C1A-4E9F-8C0A-2E09318FD16B}" type="parTrans" cxnId="{C85FD9FC-D3C7-4C1E-B05A-0C8861E33E63}">
      <dgm:prSet/>
      <dgm:spPr/>
      <dgm:t>
        <a:bodyPr/>
        <a:lstStyle/>
        <a:p>
          <a:endParaRPr lang="en-MY"/>
        </a:p>
      </dgm:t>
    </dgm:pt>
    <dgm:pt modelId="{C2E95130-9666-4274-81C9-B611855C7BA0}" type="sibTrans" cxnId="{C85FD9FC-D3C7-4C1E-B05A-0C8861E33E63}">
      <dgm:prSet>
        <dgm:style>
          <a:lnRef idx="1">
            <a:schemeClr val="accent2"/>
          </a:lnRef>
          <a:fillRef idx="3">
            <a:schemeClr val="accent2"/>
          </a:fillRef>
          <a:effectRef idx="2">
            <a:schemeClr val="accent2"/>
          </a:effectRef>
          <a:fontRef idx="minor">
            <a:schemeClr val="lt1"/>
          </a:fontRef>
        </dgm:style>
      </dgm:prSet>
      <dgm:spPr/>
      <dgm:t>
        <a:bodyPr/>
        <a:lstStyle/>
        <a:p>
          <a:endParaRPr lang="en-MY"/>
        </a:p>
      </dgm:t>
    </dgm:pt>
    <dgm:pt modelId="{6320F0AA-6F53-4CBA-94E8-58C8852EACD2}">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u="sng" dirty="0" smtClean="0">
              <a:solidFill>
                <a:schemeClr val="tx1"/>
              </a:solidFill>
            </a:rPr>
            <a:t>Sectors</a:t>
          </a:r>
        </a:p>
        <a:p>
          <a:r>
            <a:rPr lang="en-US" dirty="0" smtClean="0">
              <a:solidFill>
                <a:schemeClr val="tx1"/>
              </a:solidFill>
            </a:rPr>
            <a:t>Manufacturing, Services, Agriculture, Mining, Construction</a:t>
          </a:r>
          <a:endParaRPr lang="en-MY" dirty="0">
            <a:solidFill>
              <a:schemeClr val="tx1"/>
            </a:solidFill>
          </a:endParaRPr>
        </a:p>
      </dgm:t>
    </dgm:pt>
    <dgm:pt modelId="{D3464759-E330-49F7-8C73-5C4B8228D4AA}" type="parTrans" cxnId="{2B315FA6-E361-40F2-AF0F-37001DBBCD6D}">
      <dgm:prSet/>
      <dgm:spPr/>
      <dgm:t>
        <a:bodyPr/>
        <a:lstStyle/>
        <a:p>
          <a:endParaRPr lang="en-MY"/>
        </a:p>
      </dgm:t>
    </dgm:pt>
    <dgm:pt modelId="{6B8BCD7A-A4CD-4EFE-BF1A-B9C57309D7C7}" type="sibTrans" cxnId="{2B315FA6-E361-40F2-AF0F-37001DBBCD6D}">
      <dgm:prSet/>
      <dgm:spPr/>
      <dgm:t>
        <a:bodyPr/>
        <a:lstStyle/>
        <a:p>
          <a:endParaRPr lang="en-MY"/>
        </a:p>
      </dgm:t>
    </dgm:pt>
    <dgm:pt modelId="{EDB108B0-4F97-462D-9B48-CDA15BDD4ED5}" type="pres">
      <dgm:prSet presAssocID="{25FC0479-F76D-47FD-877C-F32EBD06DA92}" presName="Name0" presStyleCnt="0">
        <dgm:presLayoutVars>
          <dgm:dir/>
          <dgm:resizeHandles val="exact"/>
        </dgm:presLayoutVars>
      </dgm:prSet>
      <dgm:spPr/>
      <dgm:t>
        <a:bodyPr/>
        <a:lstStyle/>
        <a:p>
          <a:endParaRPr lang="en-MY"/>
        </a:p>
      </dgm:t>
    </dgm:pt>
    <dgm:pt modelId="{A974620C-2570-496F-9DFE-130B47759D11}" type="pres">
      <dgm:prSet presAssocID="{25FC0479-F76D-47FD-877C-F32EBD06DA92}" presName="vNodes" presStyleCnt="0"/>
      <dgm:spPr/>
    </dgm:pt>
    <dgm:pt modelId="{BCE54FE8-4899-46B8-8BD5-3620500C6BA6}" type="pres">
      <dgm:prSet presAssocID="{94FAB1C7-FE89-4723-9D0D-5EF832ADE0CF}" presName="node" presStyleLbl="node1" presStyleIdx="0" presStyleCnt="3">
        <dgm:presLayoutVars>
          <dgm:bulletEnabled val="1"/>
        </dgm:presLayoutVars>
      </dgm:prSet>
      <dgm:spPr/>
      <dgm:t>
        <a:bodyPr/>
        <a:lstStyle/>
        <a:p>
          <a:endParaRPr lang="en-MY"/>
        </a:p>
      </dgm:t>
    </dgm:pt>
    <dgm:pt modelId="{A647B626-5590-45E3-A57B-903438640A8C}" type="pres">
      <dgm:prSet presAssocID="{49BBC068-6921-43E3-8CAD-801A5284A450}" presName="spacerT" presStyleCnt="0"/>
      <dgm:spPr/>
    </dgm:pt>
    <dgm:pt modelId="{FAB4514A-38DE-4F76-B44E-26B5CDFACFF8}" type="pres">
      <dgm:prSet presAssocID="{49BBC068-6921-43E3-8CAD-801A5284A450}" presName="sibTrans" presStyleLbl="sibTrans2D1" presStyleIdx="0" presStyleCnt="2"/>
      <dgm:spPr/>
      <dgm:t>
        <a:bodyPr/>
        <a:lstStyle/>
        <a:p>
          <a:endParaRPr lang="en-MY"/>
        </a:p>
      </dgm:t>
    </dgm:pt>
    <dgm:pt modelId="{7E21850F-E7DB-4731-9D2C-5B2905E25E54}" type="pres">
      <dgm:prSet presAssocID="{49BBC068-6921-43E3-8CAD-801A5284A450}" presName="spacerB" presStyleCnt="0"/>
      <dgm:spPr/>
    </dgm:pt>
    <dgm:pt modelId="{4F9BC336-9239-45B6-8ECD-0E11E1E75343}" type="pres">
      <dgm:prSet presAssocID="{A3DF36EA-72BE-4078-9CAC-0FB733A66D31}" presName="node" presStyleLbl="node1" presStyleIdx="1" presStyleCnt="3">
        <dgm:presLayoutVars>
          <dgm:bulletEnabled val="1"/>
        </dgm:presLayoutVars>
      </dgm:prSet>
      <dgm:spPr/>
      <dgm:t>
        <a:bodyPr/>
        <a:lstStyle/>
        <a:p>
          <a:endParaRPr lang="en-MY"/>
        </a:p>
      </dgm:t>
    </dgm:pt>
    <dgm:pt modelId="{90240977-AEBB-462A-9FFE-34D8450A23FA}" type="pres">
      <dgm:prSet presAssocID="{25FC0479-F76D-47FD-877C-F32EBD06DA92}" presName="sibTransLast" presStyleLbl="sibTrans2D1" presStyleIdx="1" presStyleCnt="2" custScaleX="162508"/>
      <dgm:spPr/>
      <dgm:t>
        <a:bodyPr/>
        <a:lstStyle/>
        <a:p>
          <a:endParaRPr lang="en-MY"/>
        </a:p>
      </dgm:t>
    </dgm:pt>
    <dgm:pt modelId="{41349601-481D-4CDE-8BEE-6845A61156E0}" type="pres">
      <dgm:prSet presAssocID="{25FC0479-F76D-47FD-877C-F32EBD06DA92}" presName="connectorText" presStyleLbl="sibTrans2D1" presStyleIdx="1" presStyleCnt="2"/>
      <dgm:spPr/>
      <dgm:t>
        <a:bodyPr/>
        <a:lstStyle/>
        <a:p>
          <a:endParaRPr lang="en-MY"/>
        </a:p>
      </dgm:t>
    </dgm:pt>
    <dgm:pt modelId="{B53334FC-9366-4130-B8E8-9045AFC3950A}" type="pres">
      <dgm:prSet presAssocID="{25FC0479-F76D-47FD-877C-F32EBD06DA92}" presName="lastNode" presStyleLbl="node1" presStyleIdx="2" presStyleCnt="3" custScaleX="118587" custScaleY="116221">
        <dgm:presLayoutVars>
          <dgm:bulletEnabled val="1"/>
        </dgm:presLayoutVars>
      </dgm:prSet>
      <dgm:spPr/>
      <dgm:t>
        <a:bodyPr/>
        <a:lstStyle/>
        <a:p>
          <a:endParaRPr lang="en-MY"/>
        </a:p>
      </dgm:t>
    </dgm:pt>
  </dgm:ptLst>
  <dgm:cxnLst>
    <dgm:cxn modelId="{9479B104-82F4-4A86-A550-0DDCC36D85F4}" type="presOf" srcId="{C2E95130-9666-4274-81C9-B611855C7BA0}" destId="{41349601-481D-4CDE-8BEE-6845A61156E0}" srcOrd="1" destOrd="0" presId="urn:microsoft.com/office/officeart/2005/8/layout/equation2"/>
    <dgm:cxn modelId="{C85FD9FC-D3C7-4C1E-B05A-0C8861E33E63}" srcId="{25FC0479-F76D-47FD-877C-F32EBD06DA92}" destId="{A3DF36EA-72BE-4078-9CAC-0FB733A66D31}" srcOrd="1" destOrd="0" parTransId="{A36D131E-8C1A-4E9F-8C0A-2E09318FD16B}" sibTransId="{C2E95130-9666-4274-81C9-B611855C7BA0}"/>
    <dgm:cxn modelId="{2B315FA6-E361-40F2-AF0F-37001DBBCD6D}" srcId="{25FC0479-F76D-47FD-877C-F32EBD06DA92}" destId="{6320F0AA-6F53-4CBA-94E8-58C8852EACD2}" srcOrd="2" destOrd="0" parTransId="{D3464759-E330-49F7-8C73-5C4B8228D4AA}" sibTransId="{6B8BCD7A-A4CD-4EFE-BF1A-B9C57309D7C7}"/>
    <dgm:cxn modelId="{D9FEA4C9-7C25-48CE-A023-B7AA56E382A8}" type="presOf" srcId="{C2E95130-9666-4274-81C9-B611855C7BA0}" destId="{90240977-AEBB-462A-9FFE-34D8450A23FA}" srcOrd="0" destOrd="0" presId="urn:microsoft.com/office/officeart/2005/8/layout/equation2"/>
    <dgm:cxn modelId="{998DA017-3C70-48A3-B9FA-D72B502DC52C}" srcId="{25FC0479-F76D-47FD-877C-F32EBD06DA92}" destId="{94FAB1C7-FE89-4723-9D0D-5EF832ADE0CF}" srcOrd="0" destOrd="0" parTransId="{6E619AF4-FE5E-4212-8DAF-BDE444DA179F}" sibTransId="{49BBC068-6921-43E3-8CAD-801A5284A450}"/>
    <dgm:cxn modelId="{EDD305CB-A6BD-4892-9034-92014331BB41}" type="presOf" srcId="{25FC0479-F76D-47FD-877C-F32EBD06DA92}" destId="{EDB108B0-4F97-462D-9B48-CDA15BDD4ED5}" srcOrd="0" destOrd="0" presId="urn:microsoft.com/office/officeart/2005/8/layout/equation2"/>
    <dgm:cxn modelId="{F03BAC37-8705-4C62-85FE-EAF39AB8300D}" type="presOf" srcId="{A3DF36EA-72BE-4078-9CAC-0FB733A66D31}" destId="{4F9BC336-9239-45B6-8ECD-0E11E1E75343}" srcOrd="0" destOrd="0" presId="urn:microsoft.com/office/officeart/2005/8/layout/equation2"/>
    <dgm:cxn modelId="{1762EA31-F6D9-4C82-AF51-F61F9BAC985C}" type="presOf" srcId="{49BBC068-6921-43E3-8CAD-801A5284A450}" destId="{FAB4514A-38DE-4F76-B44E-26B5CDFACFF8}" srcOrd="0" destOrd="0" presId="urn:microsoft.com/office/officeart/2005/8/layout/equation2"/>
    <dgm:cxn modelId="{F35E7359-B33E-4B43-B6C5-E242A1710693}" type="presOf" srcId="{94FAB1C7-FE89-4723-9D0D-5EF832ADE0CF}" destId="{BCE54FE8-4899-46B8-8BD5-3620500C6BA6}" srcOrd="0" destOrd="0" presId="urn:microsoft.com/office/officeart/2005/8/layout/equation2"/>
    <dgm:cxn modelId="{56B73470-DDAB-4B6E-8771-058BE7C10581}" type="presOf" srcId="{6320F0AA-6F53-4CBA-94E8-58C8852EACD2}" destId="{B53334FC-9366-4130-B8E8-9045AFC3950A}" srcOrd="0" destOrd="0" presId="urn:microsoft.com/office/officeart/2005/8/layout/equation2"/>
    <dgm:cxn modelId="{9A718781-A4CF-4340-8892-B66D0EAA239D}" type="presParOf" srcId="{EDB108B0-4F97-462D-9B48-CDA15BDD4ED5}" destId="{A974620C-2570-496F-9DFE-130B47759D11}" srcOrd="0" destOrd="0" presId="urn:microsoft.com/office/officeart/2005/8/layout/equation2"/>
    <dgm:cxn modelId="{0497B8E4-B497-422F-9F64-51548EA0D4B4}" type="presParOf" srcId="{A974620C-2570-496F-9DFE-130B47759D11}" destId="{BCE54FE8-4899-46B8-8BD5-3620500C6BA6}" srcOrd="0" destOrd="0" presId="urn:microsoft.com/office/officeart/2005/8/layout/equation2"/>
    <dgm:cxn modelId="{1D7164A1-97FC-426C-B9CD-53D51C8C6A81}" type="presParOf" srcId="{A974620C-2570-496F-9DFE-130B47759D11}" destId="{A647B626-5590-45E3-A57B-903438640A8C}" srcOrd="1" destOrd="0" presId="urn:microsoft.com/office/officeart/2005/8/layout/equation2"/>
    <dgm:cxn modelId="{8FB1A817-2761-4469-905D-D9FAFC4A7E04}" type="presParOf" srcId="{A974620C-2570-496F-9DFE-130B47759D11}" destId="{FAB4514A-38DE-4F76-B44E-26B5CDFACFF8}" srcOrd="2" destOrd="0" presId="urn:microsoft.com/office/officeart/2005/8/layout/equation2"/>
    <dgm:cxn modelId="{018228F5-9B00-4DE3-988B-991AF577C027}" type="presParOf" srcId="{A974620C-2570-496F-9DFE-130B47759D11}" destId="{7E21850F-E7DB-4731-9D2C-5B2905E25E54}" srcOrd="3" destOrd="0" presId="urn:microsoft.com/office/officeart/2005/8/layout/equation2"/>
    <dgm:cxn modelId="{A7A59B64-AAF3-44FD-A458-FB4A1D0AA7DE}" type="presParOf" srcId="{A974620C-2570-496F-9DFE-130B47759D11}" destId="{4F9BC336-9239-45B6-8ECD-0E11E1E75343}" srcOrd="4" destOrd="0" presId="urn:microsoft.com/office/officeart/2005/8/layout/equation2"/>
    <dgm:cxn modelId="{8B81BD97-FB95-474A-89F8-A5A899181070}" type="presParOf" srcId="{EDB108B0-4F97-462D-9B48-CDA15BDD4ED5}" destId="{90240977-AEBB-462A-9FFE-34D8450A23FA}" srcOrd="1" destOrd="0" presId="urn:microsoft.com/office/officeart/2005/8/layout/equation2"/>
    <dgm:cxn modelId="{6E7D5F9B-3CB7-400E-AF7B-7FF7623546B7}" type="presParOf" srcId="{90240977-AEBB-462A-9FFE-34D8450A23FA}" destId="{41349601-481D-4CDE-8BEE-6845A61156E0}" srcOrd="0" destOrd="0" presId="urn:microsoft.com/office/officeart/2005/8/layout/equation2"/>
    <dgm:cxn modelId="{A9E8B945-42C9-4703-9FD7-707852F1D879}" type="presParOf" srcId="{EDB108B0-4F97-462D-9B48-CDA15BDD4ED5}" destId="{B53334FC-9366-4130-B8E8-9045AFC3950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54FE8-4899-46B8-8BD5-3620500C6BA6}">
      <dsp:nvSpPr>
        <dsp:cNvPr id="0" name=""/>
        <dsp:cNvSpPr/>
      </dsp:nvSpPr>
      <dsp:spPr>
        <a:xfrm>
          <a:off x="331451" y="4"/>
          <a:ext cx="1086876" cy="1086876"/>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M&amp;E</a:t>
          </a:r>
          <a:endParaRPr lang="en-MY" sz="2700" kern="1200" dirty="0">
            <a:solidFill>
              <a:schemeClr val="tx1"/>
            </a:solidFill>
          </a:endParaRPr>
        </a:p>
      </dsp:txBody>
      <dsp:txXfrm>
        <a:off x="490620" y="159173"/>
        <a:ext cx="768538" cy="768538"/>
      </dsp:txXfrm>
    </dsp:sp>
    <dsp:sp modelId="{FAB4514A-38DE-4F76-B44E-26B5CDFACFF8}">
      <dsp:nvSpPr>
        <dsp:cNvPr id="0" name=""/>
        <dsp:cNvSpPr/>
      </dsp:nvSpPr>
      <dsp:spPr>
        <a:xfrm>
          <a:off x="559695" y="1175135"/>
          <a:ext cx="630388" cy="630388"/>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MY" sz="1000" kern="1200"/>
        </a:p>
      </dsp:txBody>
      <dsp:txXfrm>
        <a:off x="643253" y="1416195"/>
        <a:ext cx="463272" cy="148268"/>
      </dsp:txXfrm>
    </dsp:sp>
    <dsp:sp modelId="{4F9BC336-9239-45B6-8ECD-0E11E1E75343}">
      <dsp:nvSpPr>
        <dsp:cNvPr id="0" name=""/>
        <dsp:cNvSpPr/>
      </dsp:nvSpPr>
      <dsp:spPr>
        <a:xfrm>
          <a:off x="331451" y="1893777"/>
          <a:ext cx="1086876" cy="108687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ESS</a:t>
          </a:r>
          <a:endParaRPr lang="en-MY" sz="2700" kern="1200" dirty="0">
            <a:solidFill>
              <a:schemeClr val="tx1"/>
            </a:solidFill>
          </a:endParaRPr>
        </a:p>
      </dsp:txBody>
      <dsp:txXfrm>
        <a:off x="490620" y="2052946"/>
        <a:ext cx="768538" cy="768538"/>
      </dsp:txXfrm>
    </dsp:sp>
    <dsp:sp modelId="{90240977-AEBB-462A-9FFE-34D8450A23FA}">
      <dsp:nvSpPr>
        <dsp:cNvPr id="0" name=""/>
        <dsp:cNvSpPr/>
      </dsp:nvSpPr>
      <dsp:spPr>
        <a:xfrm>
          <a:off x="1473336" y="1288170"/>
          <a:ext cx="561670" cy="404317"/>
        </a:xfrm>
        <a:prstGeom prst="rightArrow">
          <a:avLst>
            <a:gd name="adj1" fmla="val 60000"/>
            <a:gd name="adj2" fmla="val 5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1473336" y="1369033"/>
        <a:ext cx="440375" cy="242591"/>
      </dsp:txXfrm>
    </dsp:sp>
    <dsp:sp modelId="{B53334FC-9366-4130-B8E8-9045AFC3950A}">
      <dsp:nvSpPr>
        <dsp:cNvPr id="0" name=""/>
        <dsp:cNvSpPr/>
      </dsp:nvSpPr>
      <dsp:spPr>
        <a:xfrm>
          <a:off x="2070453" y="227151"/>
          <a:ext cx="2577787" cy="2526356"/>
        </a:xfrm>
        <a:prstGeom prst="ellipse">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u="sng" kern="1200" dirty="0" smtClean="0">
              <a:solidFill>
                <a:schemeClr val="tx1"/>
              </a:solidFill>
            </a:rPr>
            <a:t>Sectors</a:t>
          </a:r>
        </a:p>
        <a:p>
          <a:pPr lvl="0" algn="ctr" defTabSz="844550">
            <a:lnSpc>
              <a:spcPct val="90000"/>
            </a:lnSpc>
            <a:spcBef>
              <a:spcPct val="0"/>
            </a:spcBef>
            <a:spcAft>
              <a:spcPct val="35000"/>
            </a:spcAft>
          </a:pPr>
          <a:r>
            <a:rPr lang="en-US" sz="1900" kern="1200" dirty="0" smtClean="0">
              <a:solidFill>
                <a:schemeClr val="tx1"/>
              </a:solidFill>
            </a:rPr>
            <a:t>Manufacturing, Services, Agriculture, Mining, Construction</a:t>
          </a:r>
          <a:endParaRPr lang="en-MY" sz="1900" kern="1200" dirty="0">
            <a:solidFill>
              <a:schemeClr val="tx1"/>
            </a:solidFill>
          </a:endParaRPr>
        </a:p>
      </dsp:txBody>
      <dsp:txXfrm>
        <a:off x="2447961" y="597127"/>
        <a:ext cx="1822771" cy="178640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62F0845-AE75-42A8-A77A-61FD452E7660}" type="datetimeFigureOut">
              <a:rPr lang="en-US" smtClean="0"/>
              <a:t>4/19/2018</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B0E9BE2-A5AD-4E45-9FA5-E747D6C33C52}" type="slidenum">
              <a:rPr lang="en-US" smtClean="0"/>
              <a:t>‹#›</a:t>
            </a:fld>
            <a:endParaRPr lang="en-US"/>
          </a:p>
        </p:txBody>
      </p:sp>
    </p:spTree>
    <p:extLst>
      <p:ext uri="{BB962C8B-B14F-4D97-AF65-F5344CB8AC3E}">
        <p14:creationId xmlns:p14="http://schemas.microsoft.com/office/powerpoint/2010/main" val="192921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E9BE2-A5AD-4E45-9FA5-E747D6C33C52}" type="slidenum">
              <a:rPr lang="en-US" smtClean="0"/>
              <a:t>1</a:t>
            </a:fld>
            <a:endParaRPr lang="en-US"/>
          </a:p>
        </p:txBody>
      </p:sp>
    </p:spTree>
    <p:extLst>
      <p:ext uri="{BB962C8B-B14F-4D97-AF65-F5344CB8AC3E}">
        <p14:creationId xmlns:p14="http://schemas.microsoft.com/office/powerpoint/2010/main" val="152806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4601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E9BE2-A5AD-4E45-9FA5-E747D6C33C52}" type="slidenum">
              <a:rPr lang="en-US" smtClean="0"/>
              <a:t>8</a:t>
            </a:fld>
            <a:endParaRPr lang="en-US"/>
          </a:p>
        </p:txBody>
      </p:sp>
    </p:spTree>
    <p:extLst>
      <p:ext uri="{BB962C8B-B14F-4D97-AF65-F5344CB8AC3E}">
        <p14:creationId xmlns:p14="http://schemas.microsoft.com/office/powerpoint/2010/main" val="326899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164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322797" y="9904508"/>
            <a:ext cx="2554028" cy="9538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smtClean="0"/>
              <a:t> </a:t>
            </a:r>
          </a:p>
          <a:p>
            <a:pPr eaLnBrk="1" hangingPunct="1">
              <a:spcBef>
                <a:spcPct val="0"/>
              </a:spcBef>
            </a:pPr>
            <a:endParaRPr lang="en-US" dirty="0" smtClean="0"/>
          </a:p>
        </p:txBody>
      </p:sp>
    </p:spTree>
    <p:extLst>
      <p:ext uri="{BB962C8B-B14F-4D97-AF65-F5344CB8AC3E}">
        <p14:creationId xmlns:p14="http://schemas.microsoft.com/office/powerpoint/2010/main" val="134011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2838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746125"/>
            <a:ext cx="4768850" cy="3578225"/>
          </a:xfrm>
        </p:spPr>
      </p:sp>
      <p:sp>
        <p:nvSpPr>
          <p:cNvPr id="3" name="Notes Placeholder 2"/>
          <p:cNvSpPr>
            <a:spLocks noGrp="1"/>
          </p:cNvSpPr>
          <p:nvPr>
            <p:ph type="body" idx="1"/>
          </p:nvPr>
        </p:nvSpPr>
        <p:spPr>
          <a:xfrm>
            <a:off x="517939" y="4477088"/>
            <a:ext cx="6141279" cy="4973743"/>
          </a:xfrm>
        </p:spPr>
        <p:txBody>
          <a:bodyPr/>
          <a:lstStyle/>
          <a:p>
            <a:r>
              <a:rPr lang="en-MY" dirty="0" smtClean="0">
                <a:latin typeface="Arial" panose="020B0604020202020204" pitchFamily="34" charset="0"/>
                <a:cs typeface="Arial" panose="020B0604020202020204" pitchFamily="34" charset="0"/>
              </a:rPr>
              <a:t>SLIDE 9:</a:t>
            </a:r>
          </a:p>
          <a:p>
            <a:endParaRPr lang="en-MY" dirty="0" smtClean="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Slide on INDUSTRIAL REVOLUTION – INDUSTRY 4.0 </a:t>
            </a:r>
          </a:p>
          <a:p>
            <a:r>
              <a:rPr lang="en-MY" dirty="0">
                <a:latin typeface="Arial" panose="020B0604020202020204" pitchFamily="34" charset="0"/>
                <a:cs typeface="Arial" panose="020B0604020202020204" pitchFamily="34" charset="0"/>
              </a:rPr>
              <a:t>   </a:t>
            </a:r>
          </a:p>
          <a:p>
            <a:endParaRPr lang="en-US" sz="200"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The first industrial revolution in the late 18th century used water and steam power for mechanisation. The second industrial revolution came in the early 20th century used electric power to create mass production. The use of electronics and IT in industrial processes in the early 1970s represents the third industrial revolution to automate production.</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Today we are in the era of fourth industrial revolution - a blend of technologies that is blurring the lines between the physical  and  digital spheres. “Smart production” becomes the standard where intelligent ICT-based machines, systems and networks are capable of independently exchanging and responding to information to manage industrial production processes.  </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Advanced digital technology is already used in manufacturing, but with Industry 4.0, it will transform production. It will lead to greater efficiencies and change traditional production relationships among suppliers, producers, and customers—as well as between human and machine. </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Nine technology trends form the building blocks of Industry 4.0 </a:t>
            </a:r>
            <a:r>
              <a:rPr lang="en-MY" b="1" dirty="0">
                <a:latin typeface="Arial" panose="020B0604020202020204" pitchFamily="34" charset="0"/>
                <a:cs typeface="Arial" panose="020B0604020202020204" pitchFamily="34" charset="0"/>
              </a:rPr>
              <a:t>(as shown in the slide) </a:t>
            </a:r>
            <a:r>
              <a:rPr lang="en-MY" dirty="0">
                <a:latin typeface="Arial" panose="020B0604020202020204" pitchFamily="34" charset="0"/>
                <a:cs typeface="Arial" panose="020B0604020202020204" pitchFamily="34" charset="0"/>
              </a:rPr>
              <a:t>that include Autonomous Robots, Additive Manufacturing, Internet of Things, Simulation, System Integration, Cloud Computing, Big Data and Analytics, Augmented Reality and Cyber Security. </a:t>
            </a:r>
          </a:p>
        </p:txBody>
      </p:sp>
      <p:sp>
        <p:nvSpPr>
          <p:cNvPr id="4" name="Slide Number Placeholder 3"/>
          <p:cNvSpPr>
            <a:spLocks noGrp="1"/>
          </p:cNvSpPr>
          <p:nvPr>
            <p:ph type="sldNum" sz="quarter" idx="10"/>
          </p:nvPr>
        </p:nvSpPr>
        <p:spPr/>
        <p:txBody>
          <a:bodyPr/>
          <a:lstStyle/>
          <a:p>
            <a:fld id="{D7A86F27-C740-466F-89CE-A4E6A927957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6888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E9BE2-A5AD-4E45-9FA5-E747D6C33C52}" type="slidenum">
              <a:rPr lang="en-US" smtClean="0"/>
              <a:t>23</a:t>
            </a:fld>
            <a:endParaRPr lang="en-US"/>
          </a:p>
        </p:txBody>
      </p:sp>
    </p:spTree>
    <p:extLst>
      <p:ext uri="{BB962C8B-B14F-4D97-AF65-F5344CB8AC3E}">
        <p14:creationId xmlns:p14="http://schemas.microsoft.com/office/powerpoint/2010/main" val="218601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919069-FE82-408B-938D-E0A7E5DF5A02}"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52148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374D8-D367-4144-8172-CB4DE722521E}"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7213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2D2C6-F012-40D8-B9D8-4F06058B08F0}"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75025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19D3F-6B32-46B5-A967-7D66D96CF9E3}"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9831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11002-482D-43EE-B3DB-F38D49D42FAD}"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3006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67DB0-805D-4235-8002-E3D9B6177003}"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74155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EBAE3-5513-4BCB-8C55-739FA527061A}" type="datetime1">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75937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BFC08-9B18-49CA-9B87-27DDEC4F3F0F}" type="datetime1">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83583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B9E9C-CFBC-414A-A462-217812DC4A66}" type="datetime1">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00192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9584C-E3FF-43A0-B3F7-CC01AF85412F}"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37228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4FCE9-AB52-4601-AF40-18E2C5E609B2}"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72638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8C86-C9EA-42B1-B9DD-4D8418EECBC6}" type="datetime1">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1D5C2-72D8-7844-922C-E63AA03A2838}" type="slidenum">
              <a:rPr lang="en-US" smtClean="0"/>
              <a:t>‹#›</a:t>
            </a:fld>
            <a:endParaRPr lang="en-US"/>
          </a:p>
        </p:txBody>
      </p:sp>
    </p:spTree>
    <p:extLst>
      <p:ext uri="{BB962C8B-B14F-4D97-AF65-F5344CB8AC3E}">
        <p14:creationId xmlns:p14="http://schemas.microsoft.com/office/powerpoint/2010/main" val="129001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4514"/>
            <a:ext cx="7772400" cy="1470025"/>
          </a:xfrm>
        </p:spPr>
        <p:txBody>
          <a:bodyPr>
            <a:normAutofit/>
          </a:bodyPr>
          <a:lstStyle/>
          <a:p>
            <a:r>
              <a:rPr lang="en-US" b="1" dirty="0" smtClean="0"/>
              <a:t>M &amp; E Nexus</a:t>
            </a:r>
            <a:br>
              <a:rPr lang="en-US" b="1" dirty="0" smtClean="0"/>
            </a:br>
            <a:r>
              <a:rPr lang="en-US" sz="3100" b="1" dirty="0" smtClean="0"/>
              <a:t>(Malaysia Productivity Blueprint – MPB)</a:t>
            </a:r>
            <a:endParaRPr lang="en-US" sz="3100" b="1" dirty="0"/>
          </a:p>
        </p:txBody>
      </p:sp>
      <p:sp>
        <p:nvSpPr>
          <p:cNvPr id="3" name="Subtitle 2"/>
          <p:cNvSpPr>
            <a:spLocks noGrp="1"/>
          </p:cNvSpPr>
          <p:nvPr>
            <p:ph type="subTitle" idx="1"/>
          </p:nvPr>
        </p:nvSpPr>
        <p:spPr/>
        <p:txBody>
          <a:bodyPr>
            <a:normAutofit fontScale="92500" lnSpcReduction="20000"/>
          </a:bodyPr>
          <a:lstStyle/>
          <a:p>
            <a:r>
              <a:rPr lang="en-US" dirty="0" smtClean="0">
                <a:solidFill>
                  <a:srgbClr val="002060"/>
                </a:solidFill>
              </a:rPr>
              <a:t>By Mr. </a:t>
            </a:r>
            <a:r>
              <a:rPr lang="en-US" dirty="0" smtClean="0">
                <a:solidFill>
                  <a:srgbClr val="002060"/>
                </a:solidFill>
              </a:rPr>
              <a:t>Mac Ngan Boon</a:t>
            </a:r>
            <a:endParaRPr lang="en-US" dirty="0" smtClean="0">
              <a:solidFill>
                <a:srgbClr val="002060"/>
              </a:solidFill>
            </a:endParaRPr>
          </a:p>
          <a:p>
            <a:r>
              <a:rPr lang="en-US" dirty="0" smtClean="0">
                <a:solidFill>
                  <a:srgbClr val="002060"/>
                </a:solidFill>
              </a:rPr>
              <a:t>President</a:t>
            </a:r>
            <a:endParaRPr lang="en-US" dirty="0" smtClean="0">
              <a:solidFill>
                <a:srgbClr val="002060"/>
              </a:solidFill>
            </a:endParaRPr>
          </a:p>
          <a:p>
            <a:r>
              <a:rPr lang="en-US" sz="2600" dirty="0" smtClean="0">
                <a:solidFill>
                  <a:srgbClr val="002060"/>
                </a:solidFill>
              </a:rPr>
              <a:t>Machinery &amp; Engineering Industries Federation</a:t>
            </a:r>
          </a:p>
          <a:p>
            <a:r>
              <a:rPr lang="en-US" sz="2600" dirty="0" smtClean="0">
                <a:solidFill>
                  <a:srgbClr val="002060"/>
                </a:solidFill>
              </a:rPr>
              <a:t>(MEIF)</a:t>
            </a:r>
            <a:endParaRPr lang="en-US" sz="2600" dirty="0">
              <a:solidFill>
                <a:srgbClr val="002060"/>
              </a:solidFill>
            </a:endParaRPr>
          </a:p>
        </p:txBody>
      </p:sp>
    </p:spTree>
    <p:extLst>
      <p:ext uri="{BB962C8B-B14F-4D97-AF65-F5344CB8AC3E}">
        <p14:creationId xmlns:p14="http://schemas.microsoft.com/office/powerpoint/2010/main" val="192575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1895779"/>
            <a:ext cx="8229600" cy="3242285"/>
          </a:xfrm>
        </p:spPr>
        <p:txBody>
          <a:bodyPr>
            <a:normAutofit/>
          </a:bodyPr>
          <a:lstStyle/>
          <a:p>
            <a:r>
              <a:rPr lang="en-US" b="1" dirty="0" smtClean="0"/>
              <a:t>State of the M&amp;E Industry</a:t>
            </a:r>
            <a:br>
              <a:rPr lang="en-US" b="1" dirty="0" smtClean="0"/>
            </a:br>
            <a:r>
              <a:rPr lang="en-US" b="1" dirty="0" smtClean="0"/>
              <a:t> in Malaysia</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10</a:t>
            </a:fld>
            <a:endParaRPr lang="en-US"/>
          </a:p>
        </p:txBody>
      </p:sp>
    </p:spTree>
    <p:extLst>
      <p:ext uri="{BB962C8B-B14F-4D97-AF65-F5344CB8AC3E}">
        <p14:creationId xmlns:p14="http://schemas.microsoft.com/office/powerpoint/2010/main" val="201380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62669" y="202689"/>
            <a:ext cx="8229600" cy="810305"/>
          </a:xfrm>
        </p:spPr>
        <p:txBody>
          <a:bodyPr>
            <a:normAutofit/>
          </a:bodyPr>
          <a:lstStyle/>
          <a:p>
            <a:r>
              <a:rPr lang="en-US" sz="2800" b="1" dirty="0" smtClean="0">
                <a:ea typeface="Adobe Myungjo Std M" pitchFamily="18" charset="-128"/>
                <a:cs typeface="Arial" pitchFamily="34" charset="0"/>
              </a:rPr>
              <a:t>Malaysia M&amp;E Exports and Imports</a:t>
            </a:r>
            <a:endParaRPr lang="en-US" sz="28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2" y="1796778"/>
            <a:ext cx="5873158" cy="376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77062380"/>
              </p:ext>
            </p:extLst>
          </p:nvPr>
        </p:nvGraphicFramePr>
        <p:xfrm>
          <a:off x="3894619" y="2349584"/>
          <a:ext cx="3297750" cy="748458"/>
        </p:xfrm>
        <a:graphic>
          <a:graphicData uri="http://schemas.openxmlformats.org/drawingml/2006/table">
            <a:tbl>
              <a:tblPr firstRow="1" bandRow="1">
                <a:tableStyleId>{638B1855-1B75-4FBE-930C-398BA8C253C6}</a:tableStyleId>
              </a:tblPr>
              <a:tblGrid>
                <a:gridCol w="659550"/>
                <a:gridCol w="659550"/>
                <a:gridCol w="659550"/>
                <a:gridCol w="659550"/>
                <a:gridCol w="659550"/>
              </a:tblGrid>
              <a:tr h="374229">
                <a:tc>
                  <a:txBody>
                    <a:bodyPr/>
                    <a:lstStyle/>
                    <a:p>
                      <a:pPr algn="ctr">
                        <a:lnSpc>
                          <a:spcPct val="115000"/>
                        </a:lnSpc>
                        <a:spcAft>
                          <a:spcPts val="0"/>
                        </a:spcAft>
                      </a:pPr>
                      <a:r>
                        <a:rPr lang="en-US" sz="1200" dirty="0">
                          <a:solidFill>
                            <a:schemeClr val="bg1"/>
                          </a:solidFill>
                          <a:effectLst/>
                          <a:latin typeface="+mn-lt"/>
                        </a:rPr>
                        <a:t>15.5</a:t>
                      </a: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200" dirty="0">
                          <a:solidFill>
                            <a:schemeClr val="bg1"/>
                          </a:solidFill>
                          <a:effectLst/>
                          <a:latin typeface="+mn-lt"/>
                        </a:rPr>
                        <a:t>16.3</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kern="1200" dirty="0">
                          <a:solidFill>
                            <a:schemeClr val="lt1"/>
                          </a:solidFill>
                          <a:effectLst/>
                          <a:latin typeface="+mn-lt"/>
                          <a:ea typeface="Calibri"/>
                          <a:cs typeface="Times New Roman"/>
                        </a:rPr>
                        <a:t>16.3</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dirty="0">
                          <a:solidFill>
                            <a:schemeClr val="bg1"/>
                          </a:solidFill>
                          <a:effectLst/>
                          <a:latin typeface="+mn-lt"/>
                        </a:rPr>
                        <a:t>17.2</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dirty="0">
                          <a:solidFill>
                            <a:schemeClr val="bg1"/>
                          </a:solidFill>
                          <a:effectLst/>
                          <a:latin typeface="+mn-lt"/>
                        </a:rPr>
                        <a:t>17.3</a:t>
                      </a:r>
                    </a:p>
                  </a:txBody>
                  <a:tcPr marL="68580" marR="68580" marT="0" marB="0" anchor="ctr">
                    <a:solidFill>
                      <a:schemeClr val="tx1">
                        <a:lumMod val="50000"/>
                        <a:lumOff val="50000"/>
                      </a:schemeClr>
                    </a:solidFill>
                  </a:tcPr>
                </a:tc>
              </a:tr>
              <a:tr h="374229">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8.6</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9.8</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10.7</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14.5</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15.2</a:t>
                      </a: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91675026"/>
              </p:ext>
            </p:extLst>
          </p:nvPr>
        </p:nvGraphicFramePr>
        <p:xfrm>
          <a:off x="3894620" y="3161506"/>
          <a:ext cx="3297750" cy="720320"/>
        </p:xfrm>
        <a:graphic>
          <a:graphicData uri="http://schemas.openxmlformats.org/drawingml/2006/table">
            <a:tbl>
              <a:tblPr firstRow="1" bandRow="1">
                <a:tableStyleId>{638B1855-1B75-4FBE-930C-398BA8C253C6}</a:tableStyleId>
              </a:tblPr>
              <a:tblGrid>
                <a:gridCol w="659550"/>
                <a:gridCol w="659550"/>
                <a:gridCol w="659550"/>
                <a:gridCol w="558334"/>
                <a:gridCol w="760766"/>
              </a:tblGrid>
              <a:tr h="354815">
                <a:tc>
                  <a:txBody>
                    <a:bodyPr/>
                    <a:lstStyle/>
                    <a:p>
                      <a:pPr algn="ctr">
                        <a:lnSpc>
                          <a:spcPct val="115000"/>
                        </a:lnSpc>
                        <a:spcAft>
                          <a:spcPts val="0"/>
                        </a:spcAft>
                      </a:pPr>
                      <a:r>
                        <a:rPr lang="en-US" sz="1200" b="1" dirty="0">
                          <a:effectLst/>
                          <a:latin typeface="+mn-lt"/>
                        </a:rPr>
                        <a:t>21.9</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effectLst/>
                          <a:latin typeface="+mn-lt"/>
                        </a:rPr>
                        <a:t>23.1</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solidFill>
                            <a:schemeClr val="bg1"/>
                          </a:solidFill>
                          <a:effectLst/>
                          <a:latin typeface="+mn-lt"/>
                        </a:rPr>
                        <a:t>23.1</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solidFill>
                            <a:schemeClr val="bg1"/>
                          </a:solidFill>
                          <a:effectLst/>
                          <a:latin typeface="+mn-lt"/>
                        </a:rPr>
                        <a:t>26.7</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effectLst/>
                          <a:latin typeface="+mn-lt"/>
                        </a:rPr>
                        <a:t>29.9</a:t>
                      </a:r>
                    </a:p>
                  </a:txBody>
                  <a:tcPr marL="68580" marR="68580" marT="0" marB="0" anchor="ctr">
                    <a:solidFill>
                      <a:schemeClr val="tx1">
                        <a:lumMod val="50000"/>
                        <a:lumOff val="50000"/>
                      </a:schemeClr>
                    </a:solidFill>
                  </a:tcPr>
                </a:tc>
              </a:tr>
              <a:tr h="365505">
                <a:tc>
                  <a:txBody>
                    <a:bodyPr/>
                    <a:lstStyle/>
                    <a:p>
                      <a:pPr marL="0" marR="0" algn="ctr">
                        <a:lnSpc>
                          <a:spcPct val="115000"/>
                        </a:lnSpc>
                        <a:spcBef>
                          <a:spcPts val="0"/>
                        </a:spcBef>
                        <a:spcAft>
                          <a:spcPts val="0"/>
                        </a:spcAft>
                      </a:pPr>
                      <a:r>
                        <a:rPr lang="en-US" sz="1200" b="1" dirty="0">
                          <a:effectLst/>
                          <a:latin typeface="+mn-lt"/>
                          <a:ea typeface="Calibri"/>
                          <a:cs typeface="Times New Roman"/>
                        </a:rPr>
                        <a:t>13.2</a:t>
                      </a:r>
                    </a:p>
                  </a:txBody>
                  <a:tcPr marL="68580" marR="68580" marT="0" marB="0" anchor="ctr"/>
                </a:tc>
                <a:tc>
                  <a:txBody>
                    <a:bodyPr/>
                    <a:lstStyle/>
                    <a:p>
                      <a:pPr marL="0" marR="0" algn="ctr">
                        <a:lnSpc>
                          <a:spcPct val="115000"/>
                        </a:lnSpc>
                        <a:spcBef>
                          <a:spcPts val="0"/>
                        </a:spcBef>
                        <a:spcAft>
                          <a:spcPts val="0"/>
                        </a:spcAft>
                      </a:pPr>
                      <a:r>
                        <a:rPr lang="en-US" sz="1200" b="1" dirty="0">
                          <a:effectLst/>
                          <a:latin typeface="+mn-lt"/>
                          <a:ea typeface="Calibri"/>
                          <a:cs typeface="Times New Roman"/>
                        </a:rPr>
                        <a:t>14.2</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15.3</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17.6</a:t>
                      </a:r>
                    </a:p>
                  </a:txBody>
                  <a:tcPr marL="68580" marR="68580" marT="0" marB="0" anchor="ctr"/>
                </a:tc>
                <a:tc>
                  <a:txBody>
                    <a:bodyPr/>
                    <a:lstStyle/>
                    <a:p>
                      <a:pPr marL="0" marR="0" algn="ctr">
                        <a:lnSpc>
                          <a:spcPct val="115000"/>
                        </a:lnSpc>
                        <a:spcBef>
                          <a:spcPts val="0"/>
                        </a:spcBef>
                        <a:spcAft>
                          <a:spcPts val="0"/>
                        </a:spcAft>
                      </a:pPr>
                      <a:r>
                        <a:rPr lang="en-US" sz="1200" b="1" dirty="0">
                          <a:effectLst/>
                          <a:latin typeface="+mn-lt"/>
                          <a:ea typeface="Calibri"/>
                          <a:cs typeface="Times New Roman"/>
                        </a:rPr>
                        <a:t>18.4</a:t>
                      </a: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2234205"/>
              </p:ext>
            </p:extLst>
          </p:nvPr>
        </p:nvGraphicFramePr>
        <p:xfrm>
          <a:off x="3894620" y="3945290"/>
          <a:ext cx="3297750" cy="720320"/>
        </p:xfrm>
        <a:graphic>
          <a:graphicData uri="http://schemas.openxmlformats.org/drawingml/2006/table">
            <a:tbl>
              <a:tblPr firstRow="1" bandRow="1">
                <a:tableStyleId>{638B1855-1B75-4FBE-930C-398BA8C253C6}</a:tableStyleId>
              </a:tblPr>
              <a:tblGrid>
                <a:gridCol w="659550"/>
                <a:gridCol w="659550"/>
                <a:gridCol w="659550"/>
                <a:gridCol w="659550"/>
                <a:gridCol w="659550"/>
              </a:tblGrid>
              <a:tr h="360160">
                <a:tc>
                  <a:txBody>
                    <a:bodyPr/>
                    <a:lstStyle/>
                    <a:p>
                      <a:pPr algn="ctr">
                        <a:lnSpc>
                          <a:spcPct val="115000"/>
                        </a:lnSpc>
                        <a:spcAft>
                          <a:spcPts val="0"/>
                        </a:spcAft>
                      </a:pPr>
                      <a:r>
                        <a:rPr lang="en-US" sz="1100" b="1" dirty="0">
                          <a:effectLst/>
                          <a:latin typeface=" Arial"/>
                        </a:rPr>
                        <a:t>10.7</a:t>
                      </a: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100" b="1" dirty="0">
                          <a:effectLst/>
                          <a:latin typeface=" Arial"/>
                        </a:rPr>
                        <a:t>10.9</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11.0</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11.7</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14.3</a:t>
                      </a:r>
                    </a:p>
                  </a:txBody>
                  <a:tcPr marL="68580" marR="68580" marT="0" marB="0" anchor="ctr">
                    <a:solidFill>
                      <a:schemeClr val="tx1">
                        <a:lumMod val="50000"/>
                        <a:lumOff val="50000"/>
                      </a:schemeClr>
                    </a:solidFill>
                  </a:tcPr>
                </a:tc>
              </a:tr>
              <a:tr h="360160">
                <a:tc>
                  <a:txBody>
                    <a:bodyPr/>
                    <a:lstStyle/>
                    <a:p>
                      <a:pPr marL="0" marR="0" algn="ctr">
                        <a:lnSpc>
                          <a:spcPct val="115000"/>
                        </a:lnSpc>
                        <a:spcBef>
                          <a:spcPts val="0"/>
                        </a:spcBef>
                        <a:spcAft>
                          <a:spcPts val="0"/>
                        </a:spcAft>
                      </a:pPr>
                      <a:r>
                        <a:rPr lang="en-US" sz="1100" b="1">
                          <a:effectLst/>
                          <a:latin typeface=" Arial"/>
                        </a:rPr>
                        <a:t>2.2</a:t>
                      </a:r>
                      <a:endParaRPr lang="en-US" sz="1100" b="1">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2.0</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2.3</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2.6</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2.6</a:t>
                      </a:r>
                      <a:endParaRPr lang="en-US" sz="1100" b="1" dirty="0">
                        <a:effectLst/>
                        <a:latin typeface=" Arial"/>
                        <a:ea typeface="Calibri"/>
                        <a:cs typeface="Times New Roman"/>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3318505"/>
              </p:ext>
            </p:extLst>
          </p:nvPr>
        </p:nvGraphicFramePr>
        <p:xfrm>
          <a:off x="3894615" y="4703223"/>
          <a:ext cx="3297755" cy="1544278"/>
        </p:xfrm>
        <a:graphic>
          <a:graphicData uri="http://schemas.openxmlformats.org/drawingml/2006/table">
            <a:tbl>
              <a:tblPr firstRow="1" bandRow="1">
                <a:tableStyleId>{638B1855-1B75-4FBE-930C-398BA8C253C6}</a:tableStyleId>
              </a:tblPr>
              <a:tblGrid>
                <a:gridCol w="659551"/>
                <a:gridCol w="659551"/>
                <a:gridCol w="659551"/>
                <a:gridCol w="659551"/>
                <a:gridCol w="659551"/>
              </a:tblGrid>
              <a:tr h="455631">
                <a:tc>
                  <a:txBody>
                    <a:bodyPr/>
                    <a:lstStyle/>
                    <a:p>
                      <a:pPr algn="ctr">
                        <a:lnSpc>
                          <a:spcPct val="115000"/>
                        </a:lnSpc>
                        <a:spcAft>
                          <a:spcPts val="0"/>
                        </a:spcAft>
                      </a:pPr>
                      <a:r>
                        <a:rPr lang="en-US" sz="1100" b="1" dirty="0">
                          <a:effectLst/>
                          <a:latin typeface="Arial"/>
                        </a:rPr>
                        <a:t>4.8</a:t>
                      </a:r>
                      <a:endParaRPr lang="en-US" sz="1100" b="1" dirty="0">
                        <a:effectLst/>
                        <a:latin typeface="Calibri"/>
                      </a:endParaRP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100" b="1" dirty="0">
                          <a:effectLst/>
                          <a:latin typeface="Arial"/>
                        </a:rPr>
                        <a:t>4.2</a:t>
                      </a:r>
                      <a:endParaRPr lang="en-US" sz="1100" b="1" dirty="0">
                        <a:effectLst/>
                        <a:latin typeface="Calibri"/>
                      </a:endParaRPr>
                    </a:p>
                  </a:txBody>
                  <a:tcPr marL="68580" marR="68580" marT="0" marB="0" anchor="ctr">
                    <a:solidFill>
                      <a:schemeClr val="tx1">
                        <a:lumMod val="50000"/>
                        <a:lumOff val="50000"/>
                      </a:schemeClr>
                    </a:solidFill>
                  </a:tcPr>
                </a:tc>
                <a:tc>
                  <a:txBody>
                    <a:bodyPr/>
                    <a:lstStyle/>
                    <a:p>
                      <a:pPr marL="0" marR="0" algn="ctr" defTabSz="457200" rtl="0" eaLnBrk="1" latinLnBrk="0" hangingPunct="1">
                        <a:lnSpc>
                          <a:spcPct val="115000"/>
                        </a:lnSpc>
                        <a:spcBef>
                          <a:spcPts val="0"/>
                        </a:spcBef>
                        <a:spcAft>
                          <a:spcPts val="0"/>
                        </a:spcAft>
                      </a:pPr>
                      <a:r>
                        <a:rPr lang="en-US" sz="1100" b="0" dirty="0">
                          <a:solidFill>
                            <a:schemeClr val="bg1"/>
                          </a:solidFill>
                          <a:effectLst/>
                          <a:latin typeface="Arial"/>
                        </a:rPr>
                        <a:t>4.2</a:t>
                      </a:r>
                      <a:endParaRPr lang="en-US" sz="1100" b="1" kern="1200" dirty="0">
                        <a:solidFill>
                          <a:schemeClr val="lt1"/>
                        </a:solidFill>
                        <a:effectLst/>
                        <a:latin typeface="Calibri"/>
                        <a:ea typeface="Calibri"/>
                        <a:cs typeface="Times New Roman"/>
                      </a:endParaRP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solidFill>
                            <a:schemeClr val="bg1"/>
                          </a:solidFill>
                          <a:effectLst/>
                          <a:latin typeface="Arial"/>
                        </a:rPr>
                        <a:t>3.9</a:t>
                      </a:r>
                      <a:endParaRPr lang="en-US" sz="1100" b="1" dirty="0">
                        <a:solidFill>
                          <a:schemeClr val="bg1"/>
                        </a:solidFill>
                        <a:effectLst/>
                        <a:latin typeface="Calibri"/>
                      </a:endParaRP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Arial"/>
                        </a:rPr>
                        <a:t>3.6</a:t>
                      </a:r>
                      <a:endParaRPr lang="en-US" sz="1100" b="1" dirty="0">
                        <a:effectLst/>
                        <a:latin typeface="Calibri"/>
                      </a:endParaRPr>
                    </a:p>
                  </a:txBody>
                  <a:tcPr marL="68580" marR="68580" marT="0" marB="0" anchor="ctr">
                    <a:solidFill>
                      <a:schemeClr val="tx1">
                        <a:lumMod val="50000"/>
                        <a:lumOff val="50000"/>
                      </a:schemeClr>
                    </a:solidFill>
                  </a:tcPr>
                </a:tc>
              </a:tr>
              <a:tr h="395785">
                <a:tc>
                  <a:txBody>
                    <a:bodyPr/>
                    <a:lstStyle/>
                    <a:p>
                      <a:pPr marL="0" marR="0" algn="ctr" defTabSz="457200" rtl="0" eaLnBrk="1" latinLnBrk="0" hangingPunct="1">
                        <a:lnSpc>
                          <a:spcPct val="115000"/>
                        </a:lnSpc>
                        <a:spcBef>
                          <a:spcPts val="0"/>
                        </a:spcBef>
                        <a:spcAft>
                          <a:spcPts val="0"/>
                        </a:spcAft>
                      </a:pPr>
                      <a:r>
                        <a:rPr lang="en-US" sz="1100" b="1" dirty="0">
                          <a:effectLst/>
                          <a:latin typeface="Arial"/>
                          <a:ea typeface="Calibri"/>
                          <a:cs typeface="Times New Roman"/>
                        </a:rPr>
                        <a:t>1.2</a:t>
                      </a:r>
                      <a:endParaRPr lang="en-US" sz="1100" b="1" kern="1200" dirty="0">
                        <a:solidFill>
                          <a:schemeClr val="bg1"/>
                        </a:solidFill>
                        <a:effectLst/>
                        <a:latin typeface="Arial"/>
                        <a:ea typeface="+mn-ea"/>
                        <a:cs typeface="+mn-cs"/>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effectLst/>
                          <a:latin typeface="Arial"/>
                          <a:ea typeface="Calibri"/>
                          <a:cs typeface="Times New Roman"/>
                        </a:rPr>
                        <a:t>1.3</a:t>
                      </a:r>
                      <a:endParaRPr lang="en-US" sz="1100" b="1" dirty="0">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a:ea typeface="Calibri"/>
                          <a:cs typeface="Times New Roman"/>
                        </a:rPr>
                        <a:t>1.7</a:t>
                      </a:r>
                      <a:endParaRPr lang="en-US" sz="1100" b="1" dirty="0">
                        <a:solidFill>
                          <a:schemeClr val="bg1"/>
                        </a:solidFill>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a:ea typeface="Calibri"/>
                          <a:cs typeface="Times New Roman"/>
                        </a:rPr>
                        <a:t>1.6</a:t>
                      </a:r>
                      <a:endParaRPr lang="en-US" sz="1100" b="1" dirty="0">
                        <a:solidFill>
                          <a:schemeClr val="bg1"/>
                        </a:solidFill>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effectLst/>
                          <a:latin typeface="Arial"/>
                          <a:ea typeface="Calibri"/>
                          <a:cs typeface="Times New Roman"/>
                        </a:rPr>
                        <a:t>1.5</a:t>
                      </a:r>
                      <a:endParaRPr lang="en-US" sz="1100" b="1" dirty="0">
                        <a:effectLst/>
                        <a:latin typeface="Calibri"/>
                        <a:ea typeface="Calibri"/>
                        <a:cs typeface="Times New Roman"/>
                      </a:endParaRPr>
                    </a:p>
                  </a:txBody>
                  <a:tcPr marL="68580" marR="68580" marT="0" marB="0" anchor="ctr">
                    <a:solidFill>
                      <a:schemeClr val="accent6">
                        <a:alpha val="20000"/>
                      </a:schemeClr>
                    </a:solidFill>
                  </a:tcPr>
                </a:tc>
              </a:tr>
              <a:tr h="346431">
                <a:tc>
                  <a:txBody>
                    <a:bodyPr/>
                    <a:lstStyle/>
                    <a:p>
                      <a:pPr marL="0" marR="0" algn="ctr" defTabSz="457200" rtl="0" eaLnBrk="1" latinLnBrk="0" hangingPunct="1">
                        <a:lnSpc>
                          <a:spcPct val="115000"/>
                        </a:lnSpc>
                        <a:spcBef>
                          <a:spcPts val="0"/>
                        </a:spcBef>
                        <a:spcAft>
                          <a:spcPts val="0"/>
                        </a:spcAft>
                      </a:pPr>
                      <a:r>
                        <a:rPr lang="en-US" sz="1400" b="1" kern="1200" dirty="0" smtClean="0">
                          <a:solidFill>
                            <a:schemeClr val="tx1"/>
                          </a:solidFill>
                          <a:effectLst/>
                          <a:latin typeface=" Arial"/>
                          <a:ea typeface="+mn-ea"/>
                          <a:cs typeface="+mn-cs"/>
                        </a:rPr>
                        <a:t>52.9</a:t>
                      </a:r>
                      <a:endParaRPr lang="en-US" sz="1400" b="1" kern="1200" dirty="0">
                        <a:solidFill>
                          <a:schemeClr val="tx1"/>
                        </a:solidFill>
                        <a:effectLst/>
                        <a:latin typeface=" Arial"/>
                        <a:ea typeface="+mn-ea"/>
                        <a:cs typeface="+mn-cs"/>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54.5</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54.6</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59.5</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65.1</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r>
              <a:tr h="346431">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25.2</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27.3</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30.0</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36.3</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37.7</a:t>
                      </a:r>
                      <a:endParaRPr lang="en-US" sz="1400" b="1" dirty="0">
                        <a:solidFill>
                          <a:schemeClr val="tx1"/>
                        </a:solidFill>
                        <a:effectLst/>
                        <a:latin typeface=" Arial"/>
                        <a:ea typeface="Calibri"/>
                        <a:cs typeface="Times New Roman"/>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4378397"/>
              </p:ext>
            </p:extLst>
          </p:nvPr>
        </p:nvGraphicFramePr>
        <p:xfrm>
          <a:off x="1562669" y="6141351"/>
          <a:ext cx="838200" cy="456261"/>
        </p:xfrm>
        <a:graphic>
          <a:graphicData uri="http://schemas.openxmlformats.org/drawingml/2006/table">
            <a:tbl>
              <a:tblPr firstRow="1" bandRow="1">
                <a:tableStyleId>{638B1855-1B75-4FBE-930C-398BA8C253C6}</a:tableStyleId>
              </a:tblPr>
              <a:tblGrid>
                <a:gridCol w="838200"/>
              </a:tblGrid>
              <a:tr h="245949">
                <a:tc>
                  <a:txBody>
                    <a:bodyPr/>
                    <a:lstStyle/>
                    <a:p>
                      <a:pPr algn="ctr">
                        <a:lnSpc>
                          <a:spcPct val="115000"/>
                        </a:lnSpc>
                        <a:spcBef>
                          <a:spcPts val="0"/>
                        </a:spcBef>
                        <a:spcAft>
                          <a:spcPts val="0"/>
                        </a:spcAft>
                      </a:pPr>
                      <a:r>
                        <a:rPr lang="en-US" sz="1100" b="1" dirty="0" smtClean="0">
                          <a:solidFill>
                            <a:schemeClr val="bg1"/>
                          </a:solidFill>
                          <a:effectLst/>
                          <a:latin typeface="Arial"/>
                        </a:rPr>
                        <a:t>Import</a:t>
                      </a:r>
                      <a:endParaRPr lang="en-US" sz="1100" b="1" dirty="0">
                        <a:solidFill>
                          <a:schemeClr val="bg1"/>
                        </a:solidFill>
                        <a:effectLst/>
                        <a:latin typeface="Calibri"/>
                      </a:endParaRPr>
                    </a:p>
                  </a:txBody>
                  <a:tcPr marL="68580" marR="68580" marT="0" marB="0" anchor="ctr">
                    <a:solidFill>
                      <a:schemeClr val="tx1">
                        <a:lumMod val="50000"/>
                        <a:lumOff val="50000"/>
                      </a:schemeClr>
                    </a:solidFill>
                  </a:tcPr>
                </a:tc>
              </a:tr>
              <a:tr h="152787">
                <a:tc>
                  <a:txBody>
                    <a:bodyPr/>
                    <a:lstStyle/>
                    <a:p>
                      <a:pPr marL="0" marR="0" algn="ctr">
                        <a:lnSpc>
                          <a:spcPct val="115000"/>
                        </a:lnSpc>
                        <a:spcBef>
                          <a:spcPts val="0"/>
                        </a:spcBef>
                        <a:spcAft>
                          <a:spcPts val="0"/>
                        </a:spcAft>
                      </a:pPr>
                      <a:r>
                        <a:rPr lang="en-US" sz="1200" b="1" dirty="0" smtClean="0">
                          <a:solidFill>
                            <a:schemeClr val="bg1"/>
                          </a:solidFill>
                          <a:effectLst/>
                          <a:latin typeface="Arial"/>
                          <a:ea typeface="Calibri"/>
                          <a:cs typeface="Times New Roman"/>
                        </a:rPr>
                        <a:t>Export</a:t>
                      </a:r>
                      <a:endParaRPr lang="en-US" sz="1100" b="1" dirty="0">
                        <a:solidFill>
                          <a:schemeClr val="bg1"/>
                        </a:solidFill>
                        <a:effectLst/>
                        <a:latin typeface="Calibri"/>
                        <a:ea typeface="Calibri"/>
                        <a:cs typeface="Times New Roman"/>
                      </a:endParaRPr>
                    </a:p>
                  </a:txBody>
                  <a:tcPr marL="68580" marR="68580" marT="0" marB="0" anchor="ctr"/>
                </a:tc>
              </a:tr>
            </a:tbl>
          </a:graphicData>
        </a:graphic>
      </p:graphicFrame>
      <p:sp>
        <p:nvSpPr>
          <p:cNvPr id="11" name="TextBox 10"/>
          <p:cNvSpPr txBox="1"/>
          <p:nvPr/>
        </p:nvSpPr>
        <p:spPr>
          <a:xfrm>
            <a:off x="5943600" y="6559748"/>
            <a:ext cx="3200400" cy="307777"/>
          </a:xfrm>
          <a:prstGeom prst="rect">
            <a:avLst/>
          </a:prstGeom>
          <a:noFill/>
        </p:spPr>
        <p:txBody>
          <a:bodyPr wrap="square" rtlCol="0">
            <a:spAutoFit/>
          </a:bodyPr>
          <a:lstStyle/>
          <a:p>
            <a:r>
              <a:rPr lang="en-US" sz="1400" dirty="0">
                <a:solidFill>
                  <a:prstClr val="black"/>
                </a:solidFill>
              </a:rPr>
              <a:t>Source : HIS, Roland Berger, MIDA, MITI</a:t>
            </a:r>
          </a:p>
        </p:txBody>
      </p:sp>
      <p:sp>
        <p:nvSpPr>
          <p:cNvPr id="7" name="TextBox 6"/>
          <p:cNvSpPr txBox="1"/>
          <p:nvPr/>
        </p:nvSpPr>
        <p:spPr>
          <a:xfrm>
            <a:off x="2479910" y="5708088"/>
            <a:ext cx="914400" cy="369332"/>
          </a:xfrm>
          <a:prstGeom prst="rect">
            <a:avLst/>
          </a:prstGeom>
          <a:noFill/>
        </p:spPr>
        <p:txBody>
          <a:bodyPr wrap="square" rtlCol="0">
            <a:spAutoFit/>
          </a:bodyPr>
          <a:lstStyle/>
          <a:p>
            <a:r>
              <a:rPr lang="en-US" b="1" dirty="0" smtClean="0"/>
              <a:t>TOTAL</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11</a:t>
            </a:fld>
            <a:endParaRPr lang="en-US"/>
          </a:p>
        </p:txBody>
      </p:sp>
    </p:spTree>
    <p:extLst>
      <p:ext uri="{BB962C8B-B14F-4D97-AF65-F5344CB8AC3E}">
        <p14:creationId xmlns:p14="http://schemas.microsoft.com/office/powerpoint/2010/main" val="41452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2391637"/>
              </p:ext>
            </p:extLst>
          </p:nvPr>
        </p:nvGraphicFramePr>
        <p:xfrm>
          <a:off x="464024" y="2017485"/>
          <a:ext cx="8222776" cy="2763520"/>
        </p:xfrm>
        <a:graphic>
          <a:graphicData uri="http://schemas.openxmlformats.org/drawingml/2006/table">
            <a:tbl>
              <a:tblPr firstRow="1" bandRow="1">
                <a:tableStyleId>{5C22544A-7EE6-4342-B048-85BDC9FD1C3A}</a:tableStyleId>
              </a:tblPr>
              <a:tblGrid>
                <a:gridCol w="839337"/>
                <a:gridCol w="815725"/>
                <a:gridCol w="1518042"/>
                <a:gridCol w="1760562"/>
                <a:gridCol w="1651379"/>
                <a:gridCol w="1637731"/>
              </a:tblGrid>
              <a:tr h="908957">
                <a:tc>
                  <a:txBody>
                    <a:bodyPr/>
                    <a:lstStyle/>
                    <a:p>
                      <a:r>
                        <a:rPr lang="en-US" dirty="0" smtClean="0"/>
                        <a:t>Year</a:t>
                      </a:r>
                      <a:endParaRPr lang="en-US" dirty="0"/>
                    </a:p>
                  </a:txBody>
                  <a:tcPr/>
                </a:tc>
                <a:tc>
                  <a:txBody>
                    <a:bodyPr/>
                    <a:lstStyle/>
                    <a:p>
                      <a:r>
                        <a:rPr lang="en-US" dirty="0" smtClean="0"/>
                        <a:t>No.</a:t>
                      </a:r>
                      <a:endParaRPr lang="en-US" dirty="0"/>
                    </a:p>
                  </a:txBody>
                  <a:tcPr/>
                </a:tc>
                <a:tc>
                  <a:txBody>
                    <a:bodyPr/>
                    <a:lstStyle/>
                    <a:p>
                      <a:r>
                        <a:rPr lang="en-US" dirty="0" smtClean="0"/>
                        <a:t>Potential Employment</a:t>
                      </a:r>
                      <a:endParaRPr lang="en-US" dirty="0"/>
                    </a:p>
                  </a:txBody>
                  <a:tcPr/>
                </a:tc>
                <a:tc>
                  <a:txBody>
                    <a:bodyPr/>
                    <a:lstStyle/>
                    <a:p>
                      <a:r>
                        <a:rPr lang="en-US" dirty="0" smtClean="0"/>
                        <a:t>Local Investments  (RM million)</a:t>
                      </a:r>
                      <a:endParaRPr lang="en-US" dirty="0"/>
                    </a:p>
                  </a:txBody>
                  <a:tcPr/>
                </a:tc>
                <a:tc>
                  <a:txBody>
                    <a:bodyPr/>
                    <a:lstStyle/>
                    <a:p>
                      <a:r>
                        <a:rPr lang="en-US" dirty="0" smtClean="0"/>
                        <a:t>Foreign Investments (RM Million)</a:t>
                      </a:r>
                      <a:endParaRPr lang="en-US" dirty="0"/>
                    </a:p>
                  </a:txBody>
                  <a:tcPr/>
                </a:tc>
                <a:tc>
                  <a:txBody>
                    <a:bodyPr/>
                    <a:lstStyle/>
                    <a:p>
                      <a:r>
                        <a:rPr lang="en-US" dirty="0" smtClean="0"/>
                        <a:t>Total Investments (RM Million)</a:t>
                      </a:r>
                      <a:endParaRPr lang="en-US" dirty="0"/>
                    </a:p>
                  </a:txBody>
                  <a:tcPr/>
                </a:tc>
              </a:tr>
              <a:tr h="370840">
                <a:tc>
                  <a:txBody>
                    <a:bodyPr/>
                    <a:lstStyle/>
                    <a:p>
                      <a:pPr algn="ctr"/>
                      <a:r>
                        <a:rPr lang="en-US" dirty="0" smtClean="0"/>
                        <a:t>2013</a:t>
                      </a:r>
                      <a:endParaRPr lang="en-US" dirty="0"/>
                    </a:p>
                  </a:txBody>
                  <a:tcPr/>
                </a:tc>
                <a:tc>
                  <a:txBody>
                    <a:bodyPr/>
                    <a:lstStyle/>
                    <a:p>
                      <a:pPr algn="ctr"/>
                      <a:r>
                        <a:rPr lang="en-US" dirty="0" smtClean="0"/>
                        <a:t>90</a:t>
                      </a:r>
                      <a:endParaRPr lang="en-US" dirty="0"/>
                    </a:p>
                  </a:txBody>
                  <a:tcPr/>
                </a:tc>
                <a:tc>
                  <a:txBody>
                    <a:bodyPr/>
                    <a:lstStyle/>
                    <a:p>
                      <a:pPr marL="0" marR="0" indent="0" algn="ctr">
                        <a:lnSpc>
                          <a:spcPct val="107000"/>
                        </a:lnSpc>
                        <a:spcBef>
                          <a:spcPts val="330"/>
                        </a:spcBef>
                        <a:spcAft>
                          <a:spcPts val="0"/>
                        </a:spcAft>
                      </a:pPr>
                      <a:r>
                        <a:rPr lang="en-US" sz="1800" spc="5" dirty="0">
                          <a:effectLst/>
                          <a:latin typeface="+mn-lt"/>
                          <a:ea typeface="Times New Roman" panose="02020603050405020304" pitchFamily="18" charset="0"/>
                          <a:cs typeface="Times New Roman" panose="02020603050405020304" pitchFamily="18" charset="0"/>
                        </a:rPr>
                        <a:t>4</a:t>
                      </a:r>
                      <a:r>
                        <a:rPr lang="en-US" sz="1800" dirty="0">
                          <a:effectLst/>
                          <a:latin typeface="+mn-lt"/>
                          <a:ea typeface="Times New Roman" panose="02020603050405020304" pitchFamily="18" charset="0"/>
                          <a:cs typeface="Times New Roman" panose="02020603050405020304" pitchFamily="18" charset="0"/>
                        </a:rPr>
                        <a:t>,</a:t>
                      </a:r>
                      <a:r>
                        <a:rPr lang="en-US" sz="1800" spc="5" dirty="0">
                          <a:effectLst/>
                          <a:latin typeface="+mn-lt"/>
                          <a:ea typeface="Times New Roman" panose="02020603050405020304" pitchFamily="18" charset="0"/>
                          <a:cs typeface="Times New Roman" panose="02020603050405020304" pitchFamily="18" charset="0"/>
                        </a:rPr>
                        <a:t>7</a:t>
                      </a:r>
                      <a:r>
                        <a:rPr lang="en-US" sz="1800" spc="-5" dirty="0">
                          <a:effectLst/>
                          <a:latin typeface="+mn-lt"/>
                          <a:ea typeface="Times New Roman" panose="02020603050405020304" pitchFamily="18" charset="0"/>
                          <a:cs typeface="Times New Roman" panose="02020603050405020304" pitchFamily="18" charset="0"/>
                        </a:rPr>
                        <a:t>2</a:t>
                      </a:r>
                      <a:r>
                        <a:rPr lang="en-US" sz="1800" dirty="0">
                          <a:effectLst/>
                          <a:latin typeface="+mn-lt"/>
                          <a:ea typeface="Times New Roman" panose="02020603050405020304" pitchFamily="18" charset="0"/>
                          <a:cs typeface="Times New Roman" panose="02020603050405020304" pitchFamily="18" charset="0"/>
                        </a:rPr>
                        <a:t>6</a:t>
                      </a:r>
                    </a:p>
                  </a:txBody>
                  <a:tcPr marL="0" marR="0" marT="0" marB="0"/>
                </a:tc>
                <a:tc>
                  <a:txBody>
                    <a:bodyPr/>
                    <a:lstStyle/>
                    <a:p>
                      <a:pPr marL="0" marR="0"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770.0</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1</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2</a:t>
                      </a:r>
                      <a:r>
                        <a:rPr lang="en-US" sz="1800" spc="-5" dirty="0" smtClean="0">
                          <a:effectLst/>
                          <a:latin typeface="+mn-lt"/>
                          <a:ea typeface="Times New Roman" panose="02020603050405020304" pitchFamily="18" charset="0"/>
                          <a:cs typeface="Times New Roman" panose="02020603050405020304" pitchFamily="18" charset="0"/>
                        </a:rPr>
                        <a:t>0</a:t>
                      </a:r>
                      <a:r>
                        <a:rPr lang="en-US" sz="1800" spc="5" dirty="0" smtClean="0">
                          <a:effectLst/>
                          <a:latin typeface="+mn-lt"/>
                          <a:ea typeface="Times New Roman" panose="02020603050405020304" pitchFamily="18" charset="0"/>
                          <a:cs typeface="Times New Roman" panose="02020603050405020304" pitchFamily="18" charset="0"/>
                        </a:rPr>
                        <a:t>5.0</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1</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9</a:t>
                      </a:r>
                      <a:r>
                        <a:rPr lang="en-US" sz="1800" spc="-5" dirty="0" smtClean="0">
                          <a:effectLst/>
                          <a:latin typeface="+mn-lt"/>
                          <a:ea typeface="Times New Roman" panose="02020603050405020304" pitchFamily="18" charset="0"/>
                          <a:cs typeface="Times New Roman" panose="02020603050405020304" pitchFamily="18" charset="0"/>
                        </a:rPr>
                        <a:t>7</a:t>
                      </a:r>
                      <a:r>
                        <a:rPr lang="en-US" sz="1800" spc="5" dirty="0" smtClean="0">
                          <a:effectLst/>
                          <a:latin typeface="+mn-lt"/>
                          <a:ea typeface="Times New Roman" panose="02020603050405020304" pitchFamily="18" charset="0"/>
                          <a:cs typeface="Times New Roman" panose="02020603050405020304" pitchFamily="18" charset="0"/>
                        </a:rPr>
                        <a:t>5.0</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r>
              <a:tr h="370840">
                <a:tc>
                  <a:txBody>
                    <a:bodyPr/>
                    <a:lstStyle/>
                    <a:p>
                      <a:pPr algn="ctr"/>
                      <a:r>
                        <a:rPr lang="en-US" dirty="0" smtClean="0"/>
                        <a:t>2014</a:t>
                      </a:r>
                      <a:endParaRPr lang="en-US" dirty="0"/>
                    </a:p>
                  </a:txBody>
                  <a:tcPr/>
                </a:tc>
                <a:tc>
                  <a:txBody>
                    <a:bodyPr/>
                    <a:lstStyle/>
                    <a:p>
                      <a:pPr algn="ctr"/>
                      <a:r>
                        <a:rPr lang="en-US" dirty="0" smtClean="0"/>
                        <a:t>98</a:t>
                      </a:r>
                      <a:endParaRPr lang="en-US" dirty="0"/>
                    </a:p>
                  </a:txBody>
                  <a:tcPr/>
                </a:tc>
                <a:tc>
                  <a:txBody>
                    <a:bodyPr/>
                    <a:lstStyle/>
                    <a:p>
                      <a:pPr marL="0" marR="0" indent="0" algn="ctr">
                        <a:lnSpc>
                          <a:spcPct val="107000"/>
                        </a:lnSpc>
                        <a:spcBef>
                          <a:spcPts val="345"/>
                        </a:spcBef>
                        <a:spcAft>
                          <a:spcPts val="0"/>
                        </a:spcAft>
                      </a:pPr>
                      <a:r>
                        <a:rPr lang="en-US" sz="1800" spc="5" dirty="0">
                          <a:effectLst/>
                          <a:latin typeface="+mn-lt"/>
                          <a:ea typeface="Times New Roman" panose="02020603050405020304" pitchFamily="18" charset="0"/>
                          <a:cs typeface="Times New Roman" panose="02020603050405020304" pitchFamily="18" charset="0"/>
                        </a:rPr>
                        <a:t>4</a:t>
                      </a:r>
                      <a:r>
                        <a:rPr lang="en-US" sz="1800" dirty="0">
                          <a:effectLst/>
                          <a:latin typeface="+mn-lt"/>
                          <a:ea typeface="Times New Roman" panose="02020603050405020304" pitchFamily="18" charset="0"/>
                          <a:cs typeface="Times New Roman" panose="02020603050405020304" pitchFamily="18" charset="0"/>
                        </a:rPr>
                        <a:t>,</a:t>
                      </a:r>
                      <a:r>
                        <a:rPr lang="en-US" sz="1800" spc="5" dirty="0">
                          <a:effectLst/>
                          <a:latin typeface="+mn-lt"/>
                          <a:ea typeface="Times New Roman" panose="02020603050405020304" pitchFamily="18" charset="0"/>
                          <a:cs typeface="Times New Roman" panose="02020603050405020304" pitchFamily="18" charset="0"/>
                        </a:rPr>
                        <a:t>5</a:t>
                      </a:r>
                      <a:r>
                        <a:rPr lang="en-US" sz="1800" spc="-5" dirty="0">
                          <a:effectLst/>
                          <a:latin typeface="+mn-lt"/>
                          <a:ea typeface="Times New Roman" panose="02020603050405020304" pitchFamily="18" charset="0"/>
                          <a:cs typeface="Times New Roman" panose="02020603050405020304" pitchFamily="18" charset="0"/>
                        </a:rPr>
                        <a:t>6</a:t>
                      </a:r>
                      <a:r>
                        <a:rPr lang="en-US" sz="1800" dirty="0">
                          <a:effectLst/>
                          <a:latin typeface="+mn-lt"/>
                          <a:ea typeface="Times New Roman" panose="02020603050405020304" pitchFamily="18" charset="0"/>
                          <a:cs typeface="Times New Roman" panose="02020603050405020304" pitchFamily="18" charset="0"/>
                        </a:rPr>
                        <a:t>8</a:t>
                      </a:r>
                    </a:p>
                  </a:txBody>
                  <a:tcPr marL="0" marR="0" marT="0" marB="0"/>
                </a:tc>
                <a:tc>
                  <a:txBody>
                    <a:bodyPr/>
                    <a:lstStyle/>
                    <a:p>
                      <a:pPr marL="0" marR="0" indent="0" algn="ctr">
                        <a:lnSpc>
                          <a:spcPct val="107000"/>
                        </a:lnSpc>
                        <a:spcBef>
                          <a:spcPts val="34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1</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7</a:t>
                      </a:r>
                      <a:r>
                        <a:rPr lang="en-US" sz="1800" spc="-5" dirty="0" smtClean="0">
                          <a:effectLst/>
                          <a:latin typeface="+mn-lt"/>
                          <a:ea typeface="Times New Roman" panose="02020603050405020304" pitchFamily="18" charset="0"/>
                          <a:cs typeface="Times New Roman" panose="02020603050405020304" pitchFamily="18" charset="0"/>
                        </a:rPr>
                        <a:t>5</a:t>
                      </a:r>
                      <a:r>
                        <a:rPr lang="en-US" sz="1800" spc="5" dirty="0" smtClean="0">
                          <a:effectLst/>
                          <a:latin typeface="+mn-lt"/>
                          <a:ea typeface="Times New Roman" panose="02020603050405020304" pitchFamily="18" charset="0"/>
                          <a:cs typeface="Times New Roman" panose="02020603050405020304" pitchFamily="18" charset="0"/>
                        </a:rPr>
                        <a:t>8</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3</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4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720</a:t>
                      </a:r>
                      <a:r>
                        <a:rPr lang="en-US" sz="1800" spc="-1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6</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4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2</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4</a:t>
                      </a:r>
                      <a:r>
                        <a:rPr lang="en-US" sz="1800" spc="-5" dirty="0" smtClean="0">
                          <a:effectLst/>
                          <a:latin typeface="+mn-lt"/>
                          <a:ea typeface="Times New Roman" panose="02020603050405020304" pitchFamily="18" charset="0"/>
                          <a:cs typeface="Times New Roman" panose="02020603050405020304" pitchFamily="18" charset="0"/>
                        </a:rPr>
                        <a:t>7</a:t>
                      </a:r>
                      <a:r>
                        <a:rPr lang="en-US" sz="1800" spc="5" dirty="0" smtClean="0">
                          <a:effectLst/>
                          <a:latin typeface="+mn-lt"/>
                          <a:ea typeface="Times New Roman" panose="02020603050405020304" pitchFamily="18" charset="0"/>
                          <a:cs typeface="Times New Roman" panose="02020603050405020304" pitchFamily="18" charset="0"/>
                        </a:rPr>
                        <a:t>8</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9</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r>
              <a:tr h="370840">
                <a:tc>
                  <a:txBody>
                    <a:bodyPr/>
                    <a:lstStyle/>
                    <a:p>
                      <a:pPr algn="ctr"/>
                      <a:r>
                        <a:rPr lang="en-US" dirty="0" smtClean="0"/>
                        <a:t>2015</a:t>
                      </a:r>
                      <a:endParaRPr lang="en-US" dirty="0"/>
                    </a:p>
                  </a:txBody>
                  <a:tcPr/>
                </a:tc>
                <a:tc>
                  <a:txBody>
                    <a:bodyPr/>
                    <a:lstStyle/>
                    <a:p>
                      <a:pPr algn="ctr"/>
                      <a:r>
                        <a:rPr lang="en-US" dirty="0" smtClean="0"/>
                        <a:t>97</a:t>
                      </a:r>
                      <a:endParaRPr lang="en-US" dirty="0"/>
                    </a:p>
                  </a:txBody>
                  <a:tcPr/>
                </a:tc>
                <a:tc>
                  <a:txBody>
                    <a:bodyPr/>
                    <a:lstStyle/>
                    <a:p>
                      <a:pPr marL="0" marR="0" indent="0" algn="ctr">
                        <a:lnSpc>
                          <a:spcPct val="107000"/>
                        </a:lnSpc>
                        <a:spcBef>
                          <a:spcPts val="335"/>
                        </a:spcBef>
                        <a:spcAft>
                          <a:spcPts val="0"/>
                        </a:spcAft>
                      </a:pPr>
                      <a:r>
                        <a:rPr lang="en-US" sz="1800" spc="5" dirty="0">
                          <a:effectLst/>
                          <a:latin typeface="+mn-lt"/>
                          <a:ea typeface="Times New Roman" panose="02020603050405020304" pitchFamily="18" charset="0"/>
                          <a:cs typeface="Times New Roman" panose="02020603050405020304" pitchFamily="18" charset="0"/>
                        </a:rPr>
                        <a:t>4</a:t>
                      </a:r>
                      <a:r>
                        <a:rPr lang="en-US" sz="1800" dirty="0">
                          <a:effectLst/>
                          <a:latin typeface="+mn-lt"/>
                          <a:ea typeface="Times New Roman" panose="02020603050405020304" pitchFamily="18" charset="0"/>
                          <a:cs typeface="Times New Roman" panose="02020603050405020304" pitchFamily="18" charset="0"/>
                        </a:rPr>
                        <a:t>,</a:t>
                      </a:r>
                      <a:r>
                        <a:rPr lang="en-US" sz="1800" spc="5" dirty="0">
                          <a:effectLst/>
                          <a:latin typeface="+mn-lt"/>
                          <a:ea typeface="Times New Roman" panose="02020603050405020304" pitchFamily="18" charset="0"/>
                          <a:cs typeface="Times New Roman" panose="02020603050405020304" pitchFamily="18" charset="0"/>
                        </a:rPr>
                        <a:t>4</a:t>
                      </a:r>
                      <a:r>
                        <a:rPr lang="en-US" sz="1800" spc="-5" dirty="0">
                          <a:effectLst/>
                          <a:latin typeface="+mn-lt"/>
                          <a:ea typeface="Times New Roman" panose="02020603050405020304" pitchFamily="18" charset="0"/>
                          <a:cs typeface="Times New Roman" panose="02020603050405020304" pitchFamily="18" charset="0"/>
                        </a:rPr>
                        <a:t>2</a:t>
                      </a:r>
                      <a:r>
                        <a:rPr lang="en-US" sz="1800" dirty="0">
                          <a:effectLst/>
                          <a:latin typeface="+mn-lt"/>
                          <a:ea typeface="Times New Roman" panose="02020603050405020304" pitchFamily="18" charset="0"/>
                          <a:cs typeface="Times New Roman" panose="02020603050405020304" pitchFamily="18" charset="0"/>
                        </a:rPr>
                        <a:t>8</a:t>
                      </a:r>
                    </a:p>
                  </a:txBody>
                  <a:tcPr marL="0" marR="0" marT="0" marB="0"/>
                </a:tc>
                <a:tc>
                  <a:txBody>
                    <a:bodyPr/>
                    <a:lstStyle/>
                    <a:p>
                      <a:pPr marL="0" marR="0" indent="0" algn="ctr">
                        <a:lnSpc>
                          <a:spcPct val="107000"/>
                        </a:lnSpc>
                        <a:spcBef>
                          <a:spcPts val="33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964.0</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3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838</a:t>
                      </a:r>
                      <a:r>
                        <a:rPr lang="en-US" sz="1800" spc="-1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4</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35"/>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1</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8</a:t>
                      </a:r>
                      <a:r>
                        <a:rPr lang="en-US" sz="1800" spc="-5" dirty="0" smtClean="0">
                          <a:effectLst/>
                          <a:latin typeface="+mn-lt"/>
                          <a:ea typeface="Times New Roman" panose="02020603050405020304" pitchFamily="18" charset="0"/>
                          <a:cs typeface="Times New Roman" panose="02020603050405020304" pitchFamily="18" charset="0"/>
                        </a:rPr>
                        <a:t>0</a:t>
                      </a:r>
                      <a:r>
                        <a:rPr lang="en-US" sz="1800" spc="5" dirty="0" smtClean="0">
                          <a:effectLst/>
                          <a:latin typeface="+mn-lt"/>
                          <a:ea typeface="Times New Roman" panose="02020603050405020304" pitchFamily="18" charset="0"/>
                          <a:cs typeface="Times New Roman" panose="02020603050405020304" pitchFamily="18" charset="0"/>
                        </a:rPr>
                        <a:t>2</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4</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r>
              <a:tr h="215673">
                <a:tc>
                  <a:txBody>
                    <a:bodyPr/>
                    <a:lstStyle/>
                    <a:p>
                      <a:pPr algn="ctr"/>
                      <a:r>
                        <a:rPr lang="en-US" dirty="0" smtClean="0"/>
                        <a:t>2016</a:t>
                      </a:r>
                      <a:endParaRPr lang="en-US" dirty="0"/>
                    </a:p>
                  </a:txBody>
                  <a:tcPr/>
                </a:tc>
                <a:tc>
                  <a:txBody>
                    <a:bodyPr/>
                    <a:lstStyle/>
                    <a:p>
                      <a:pPr algn="ctr"/>
                      <a:r>
                        <a:rPr lang="en-US" dirty="0" smtClean="0"/>
                        <a:t>88</a:t>
                      </a:r>
                      <a:endParaRPr lang="en-US" dirty="0"/>
                    </a:p>
                  </a:txBody>
                  <a:tcPr/>
                </a:tc>
                <a:tc>
                  <a:txBody>
                    <a:bodyPr/>
                    <a:lstStyle/>
                    <a:p>
                      <a:pPr marL="58738" marR="0" indent="1588" algn="ctr">
                        <a:lnSpc>
                          <a:spcPct val="107000"/>
                        </a:lnSpc>
                        <a:spcBef>
                          <a:spcPts val="330"/>
                        </a:spcBef>
                        <a:spcAft>
                          <a:spcPts val="0"/>
                        </a:spcAft>
                      </a:pPr>
                      <a:r>
                        <a:rPr lang="en-US" sz="1800" dirty="0" smtClean="0">
                          <a:effectLst/>
                          <a:latin typeface="+mn-lt"/>
                          <a:ea typeface="Times New Roman" panose="02020603050405020304" pitchFamily="18" charset="0"/>
                          <a:cs typeface="Times New Roman" panose="02020603050405020304" pitchFamily="18" charset="0"/>
                        </a:rPr>
                        <a:t>2,866</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353695"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999</a:t>
                      </a:r>
                      <a:r>
                        <a:rPr lang="en-US" sz="1800" spc="-10" dirty="0" smtClean="0">
                          <a:effectLst/>
                          <a:latin typeface="+mn-lt"/>
                          <a:ea typeface="Times New Roman" panose="02020603050405020304" pitchFamily="18" charset="0"/>
                          <a:cs typeface="Times New Roman" panose="02020603050405020304" pitchFamily="18" charset="0"/>
                        </a:rPr>
                        <a:t>.</a:t>
                      </a:r>
                      <a:r>
                        <a:rPr lang="en-US" sz="1800" dirty="0" smtClean="0">
                          <a:effectLst/>
                          <a:latin typeface="+mn-lt"/>
                          <a:ea typeface="Times New Roman" panose="02020603050405020304" pitchFamily="18" charset="0"/>
                          <a:cs typeface="Times New Roman" panose="02020603050405020304" pitchFamily="18" charset="0"/>
                        </a:rPr>
                        <a:t>7</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352425"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536</a:t>
                      </a:r>
                      <a:r>
                        <a:rPr lang="en-US" sz="1800" spc="-10" dirty="0" smtClean="0">
                          <a:effectLst/>
                          <a:latin typeface="+mn-lt"/>
                          <a:ea typeface="Times New Roman" panose="02020603050405020304" pitchFamily="18" charset="0"/>
                          <a:cs typeface="Times New Roman" panose="02020603050405020304" pitchFamily="18" charset="0"/>
                        </a:rPr>
                        <a:t>.</a:t>
                      </a:r>
                      <a:r>
                        <a:rPr lang="en-US" sz="1800" dirty="0" smtClean="0">
                          <a:effectLst/>
                          <a:latin typeface="+mn-lt"/>
                          <a:ea typeface="Times New Roman" panose="02020603050405020304" pitchFamily="18" charset="0"/>
                          <a:cs typeface="Times New Roman" panose="02020603050405020304" pitchFamily="18" charset="0"/>
                        </a:rPr>
                        <a:t>5</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a:lnSpc>
                          <a:spcPct val="107000"/>
                        </a:lnSpc>
                        <a:spcBef>
                          <a:spcPts val="330"/>
                        </a:spcBef>
                        <a:spcAft>
                          <a:spcPts val="0"/>
                        </a:spcAft>
                      </a:pPr>
                      <a:r>
                        <a:rPr lang="en-US" sz="1800" spc="5" dirty="0" smtClean="0">
                          <a:effectLst/>
                          <a:latin typeface="+mn-lt"/>
                          <a:ea typeface="Times New Roman" panose="02020603050405020304" pitchFamily="18" charset="0"/>
                          <a:cs typeface="Times New Roman" panose="02020603050405020304" pitchFamily="18" charset="0"/>
                        </a:rPr>
                        <a:t> 1</a:t>
                      </a:r>
                      <a:r>
                        <a:rPr lang="en-US" sz="1800" dirty="0" smtClean="0">
                          <a:effectLst/>
                          <a:latin typeface="+mn-lt"/>
                          <a:ea typeface="Times New Roman" panose="02020603050405020304" pitchFamily="18" charset="0"/>
                          <a:cs typeface="Times New Roman" panose="02020603050405020304" pitchFamily="18" charset="0"/>
                        </a:rPr>
                        <a:t>,</a:t>
                      </a:r>
                      <a:r>
                        <a:rPr lang="en-US" sz="1800" spc="5" dirty="0" smtClean="0">
                          <a:effectLst/>
                          <a:latin typeface="+mn-lt"/>
                          <a:ea typeface="Times New Roman" panose="02020603050405020304" pitchFamily="18" charset="0"/>
                          <a:cs typeface="Times New Roman" panose="02020603050405020304" pitchFamily="18" charset="0"/>
                        </a:rPr>
                        <a:t>5</a:t>
                      </a:r>
                      <a:r>
                        <a:rPr lang="en-US" sz="1800" spc="-5" dirty="0" smtClean="0">
                          <a:effectLst/>
                          <a:latin typeface="+mn-lt"/>
                          <a:ea typeface="Times New Roman" panose="02020603050405020304" pitchFamily="18" charset="0"/>
                          <a:cs typeface="Times New Roman" panose="02020603050405020304" pitchFamily="18" charset="0"/>
                        </a:rPr>
                        <a:t>3</a:t>
                      </a:r>
                      <a:r>
                        <a:rPr lang="en-US" sz="1800" spc="5" dirty="0" smtClean="0">
                          <a:effectLst/>
                          <a:latin typeface="+mn-lt"/>
                          <a:ea typeface="Times New Roman" panose="02020603050405020304" pitchFamily="18" charset="0"/>
                          <a:cs typeface="Times New Roman" panose="02020603050405020304" pitchFamily="18" charset="0"/>
                        </a:rPr>
                        <a:t>6</a:t>
                      </a:r>
                      <a:r>
                        <a:rPr lang="en-US" sz="1800" dirty="0" smtClean="0">
                          <a:effectLst/>
                          <a:latin typeface="+mn-lt"/>
                          <a:ea typeface="Times New Roman" panose="02020603050405020304" pitchFamily="18" charset="0"/>
                          <a:cs typeface="Times New Roman" panose="02020603050405020304" pitchFamily="18" charset="0"/>
                        </a:rPr>
                        <a:t>.2</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tc>
              </a:tr>
              <a:tr h="370840">
                <a:tc>
                  <a:txBody>
                    <a:bodyPr/>
                    <a:lstStyle/>
                    <a:p>
                      <a:pPr algn="ctr"/>
                      <a:r>
                        <a:rPr lang="en-US" dirty="0" smtClean="0"/>
                        <a:t>2017</a:t>
                      </a:r>
                      <a:endParaRPr lang="en-US" dirty="0"/>
                    </a:p>
                  </a:txBody>
                  <a:tcPr/>
                </a:tc>
                <a:tc>
                  <a:txBody>
                    <a:bodyPr/>
                    <a:lstStyle/>
                    <a:p>
                      <a:pPr algn="ctr"/>
                      <a:r>
                        <a:rPr lang="en-US" dirty="0" smtClean="0"/>
                        <a:t>77</a:t>
                      </a:r>
                      <a:endParaRPr lang="en-US" dirty="0"/>
                    </a:p>
                  </a:txBody>
                  <a:tcPr/>
                </a:tc>
                <a:tc>
                  <a:txBody>
                    <a:bodyPr/>
                    <a:lstStyle/>
                    <a:p>
                      <a:pPr algn="ctr"/>
                      <a:r>
                        <a:rPr lang="en-US" dirty="0" smtClean="0"/>
                        <a:t>6,078</a:t>
                      </a:r>
                      <a:endParaRPr lang="en-US" dirty="0"/>
                    </a:p>
                  </a:txBody>
                  <a:tcPr/>
                </a:tc>
                <a:tc>
                  <a:txBody>
                    <a:bodyPr/>
                    <a:lstStyle/>
                    <a:p>
                      <a:pPr algn="ctr"/>
                      <a:r>
                        <a:rPr lang="en-US" dirty="0" smtClean="0"/>
                        <a:t> 1,431.2</a:t>
                      </a:r>
                      <a:endParaRPr lang="en-US" dirty="0"/>
                    </a:p>
                  </a:txBody>
                  <a:tcPr/>
                </a:tc>
                <a:tc>
                  <a:txBody>
                    <a:bodyPr/>
                    <a:lstStyle/>
                    <a:p>
                      <a:pPr algn="ctr"/>
                      <a:r>
                        <a:rPr lang="en-US" dirty="0" smtClean="0"/>
                        <a:t>  755.0</a:t>
                      </a:r>
                      <a:endParaRPr lang="en-US" dirty="0"/>
                    </a:p>
                  </a:txBody>
                  <a:tcPr/>
                </a:tc>
                <a:tc>
                  <a:txBody>
                    <a:bodyPr/>
                    <a:lstStyle/>
                    <a:p>
                      <a:pPr algn="ctr"/>
                      <a:r>
                        <a:rPr lang="en-US" dirty="0" smtClean="0"/>
                        <a:t>2,186.2</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4171D5C2-72D8-7844-922C-E63AA03A2838}" type="slidenum">
              <a:rPr lang="en-US" smtClean="0"/>
              <a:t>12</a:t>
            </a:fld>
            <a:endParaRPr lang="en-US" dirty="0"/>
          </a:p>
        </p:txBody>
      </p:sp>
      <p:sp>
        <p:nvSpPr>
          <p:cNvPr id="6" name="TextBox 5"/>
          <p:cNvSpPr txBox="1"/>
          <p:nvPr/>
        </p:nvSpPr>
        <p:spPr>
          <a:xfrm>
            <a:off x="2481943" y="366878"/>
            <a:ext cx="6339684" cy="523220"/>
          </a:xfrm>
          <a:prstGeom prst="rect">
            <a:avLst/>
          </a:prstGeom>
          <a:noFill/>
        </p:spPr>
        <p:txBody>
          <a:bodyPr wrap="none" rtlCol="0">
            <a:spAutoFit/>
          </a:bodyPr>
          <a:lstStyle/>
          <a:p>
            <a:r>
              <a:rPr lang="en-US" sz="2800" dirty="0" smtClean="0"/>
              <a:t>Approved M&amp;E Investments (2013 – 2017)</a:t>
            </a:r>
            <a:endParaRPr lang="en-US" dirty="0"/>
          </a:p>
        </p:txBody>
      </p:sp>
      <p:sp>
        <p:nvSpPr>
          <p:cNvPr id="7" name="TextBox 6"/>
          <p:cNvSpPr txBox="1"/>
          <p:nvPr/>
        </p:nvSpPr>
        <p:spPr>
          <a:xfrm>
            <a:off x="624113" y="5573486"/>
            <a:ext cx="7141029" cy="400110"/>
          </a:xfrm>
          <a:prstGeom prst="rect">
            <a:avLst/>
          </a:prstGeom>
          <a:noFill/>
        </p:spPr>
        <p:txBody>
          <a:bodyPr wrap="square" rtlCol="0">
            <a:spAutoFit/>
          </a:bodyPr>
          <a:lstStyle/>
          <a:p>
            <a:r>
              <a:rPr lang="en-US" sz="2000" b="1" dirty="0" smtClean="0"/>
              <a:t>Average Total Investments per Annum (2013 – 2017) – RM 1995.7</a:t>
            </a:r>
            <a:endParaRPr lang="en-US" sz="2000" b="1" dirty="0"/>
          </a:p>
        </p:txBody>
      </p:sp>
      <p:sp>
        <p:nvSpPr>
          <p:cNvPr id="2" name="TextBox 1"/>
          <p:cNvSpPr txBox="1"/>
          <p:nvPr/>
        </p:nvSpPr>
        <p:spPr>
          <a:xfrm flipH="1">
            <a:off x="464024" y="6299200"/>
            <a:ext cx="3716090" cy="276999"/>
          </a:xfrm>
          <a:prstGeom prst="rect">
            <a:avLst/>
          </a:prstGeom>
          <a:noFill/>
        </p:spPr>
        <p:txBody>
          <a:bodyPr wrap="square" rtlCol="0">
            <a:spAutoFit/>
          </a:bodyPr>
          <a:lstStyle/>
          <a:p>
            <a:r>
              <a:rPr lang="en-US" sz="1200" dirty="0" smtClean="0"/>
              <a:t>Source : MIDA</a:t>
            </a:r>
            <a:endParaRPr lang="en-US" sz="1200" dirty="0"/>
          </a:p>
        </p:txBody>
      </p:sp>
    </p:spTree>
    <p:extLst>
      <p:ext uri="{BB962C8B-B14F-4D97-AF65-F5344CB8AC3E}">
        <p14:creationId xmlns:p14="http://schemas.microsoft.com/office/powerpoint/2010/main" val="426512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541535" y="6322137"/>
            <a:ext cx="2133600" cy="365125"/>
          </a:xfrm>
        </p:spPr>
        <p:txBody>
          <a:bodyPr/>
          <a:lstStyle/>
          <a:p>
            <a:pPr>
              <a:defRPr/>
            </a:pPr>
            <a:fld id="{F261F358-F6F9-47E9-9F25-949B1CAAFF6C}" type="slidenum">
              <a:rPr lang="en-MY">
                <a:solidFill>
                  <a:prstClr val="black">
                    <a:tint val="75000"/>
                  </a:prstClr>
                </a:solidFill>
              </a:rPr>
              <a:pPr>
                <a:defRPr/>
              </a:pPr>
              <a:t>13</a:t>
            </a:fld>
            <a:endParaRPr lang="en-MY" dirty="0">
              <a:solidFill>
                <a:prstClr val="black">
                  <a:tint val="75000"/>
                </a:prstClr>
              </a:solidFill>
            </a:endParaRPr>
          </a:p>
        </p:txBody>
      </p:sp>
      <p:sp>
        <p:nvSpPr>
          <p:cNvPr id="9" name="TextBox 8"/>
          <p:cNvSpPr txBox="1"/>
          <p:nvPr/>
        </p:nvSpPr>
        <p:spPr>
          <a:xfrm>
            <a:off x="3075929" y="364095"/>
            <a:ext cx="3589280" cy="523220"/>
          </a:xfrm>
          <a:prstGeom prst="rect">
            <a:avLst/>
          </a:prstGeom>
          <a:noFill/>
        </p:spPr>
        <p:txBody>
          <a:bodyPr wrap="square" rtlCol="0">
            <a:spAutoFit/>
          </a:bodyPr>
          <a:lstStyle/>
          <a:p>
            <a:pPr algn="ctr"/>
            <a:r>
              <a:rPr lang="en-US" sz="2800" b="1" dirty="0"/>
              <a:t>Status of Industry</a:t>
            </a:r>
            <a:endParaRPr lang="en-MY" sz="2800" b="1" dirty="0"/>
          </a:p>
        </p:txBody>
      </p:sp>
      <p:sp>
        <p:nvSpPr>
          <p:cNvPr id="67" name="TextBox 66"/>
          <p:cNvSpPr txBox="1"/>
          <p:nvPr/>
        </p:nvSpPr>
        <p:spPr>
          <a:xfrm>
            <a:off x="251520" y="908720"/>
            <a:ext cx="5688632" cy="400110"/>
          </a:xfrm>
          <a:prstGeom prst="rect">
            <a:avLst/>
          </a:prstGeom>
          <a:noFill/>
        </p:spPr>
        <p:txBody>
          <a:bodyPr wrap="square" rtlCol="0">
            <a:spAutoFit/>
          </a:bodyPr>
          <a:lstStyle/>
          <a:p>
            <a:r>
              <a:rPr lang="en-US" sz="2000" b="1" dirty="0">
                <a:solidFill>
                  <a:prstClr val="black"/>
                </a:solidFill>
              </a:rPr>
              <a:t>Industry Snapshot – Malaysia (2016)</a:t>
            </a:r>
            <a:endParaRPr lang="en-MY" sz="2000" b="1" dirty="0">
              <a:solidFill>
                <a:prstClr val="black"/>
              </a:solidFill>
            </a:endParaRPr>
          </a:p>
        </p:txBody>
      </p:sp>
      <p:grpSp>
        <p:nvGrpSpPr>
          <p:cNvPr id="68" name="Group 67"/>
          <p:cNvGrpSpPr>
            <a:grpSpLocks/>
          </p:cNvGrpSpPr>
          <p:nvPr/>
        </p:nvGrpSpPr>
        <p:grpSpPr bwMode="auto">
          <a:xfrm>
            <a:off x="323529" y="1294485"/>
            <a:ext cx="8182812" cy="2806700"/>
            <a:chOff x="336" y="720"/>
            <a:chExt cx="5280" cy="2532"/>
          </a:xfrm>
        </p:grpSpPr>
        <p:sp>
          <p:nvSpPr>
            <p:cNvPr id="69" name="AutoShape 5"/>
            <p:cNvSpPr>
              <a:spLocks noChangeArrowheads="1"/>
            </p:cNvSpPr>
            <p:nvPr/>
          </p:nvSpPr>
          <p:spPr bwMode="auto">
            <a:xfrm rot="479028">
              <a:off x="576" y="1476"/>
              <a:ext cx="4656" cy="1776"/>
            </a:xfrm>
            <a:custGeom>
              <a:avLst/>
              <a:gdLst>
                <a:gd name="T0" fmla="*/ 98 w 21600"/>
                <a:gd name="T1" fmla="*/ 0 h 21600"/>
                <a:gd name="T2" fmla="*/ 12 w 21600"/>
                <a:gd name="T3" fmla="*/ 5 h 21600"/>
                <a:gd name="T4" fmla="*/ 100 w 21600"/>
                <a:gd name="T5" fmla="*/ 1 h 21600"/>
                <a:gd name="T6" fmla="*/ 235 w 21600"/>
                <a:gd name="T7" fmla="*/ 3 h 21600"/>
                <a:gd name="T8" fmla="*/ 213 w 21600"/>
                <a:gd name="T9" fmla="*/ 6 h 21600"/>
                <a:gd name="T10" fmla="*/ 164 w 21600"/>
                <a:gd name="T11" fmla="*/ 5 h 21600"/>
                <a:gd name="T12" fmla="*/ 0 60000 65536"/>
                <a:gd name="T13" fmla="*/ 0 60000 65536"/>
                <a:gd name="T14" fmla="*/ 0 60000 65536"/>
                <a:gd name="T15" fmla="*/ 0 60000 65536"/>
                <a:gd name="T16" fmla="*/ 0 60000 65536"/>
                <a:gd name="T17" fmla="*/ 0 60000 65536"/>
                <a:gd name="T18" fmla="*/ 3164 w 21600"/>
                <a:gd name="T19" fmla="*/ 3162 h 21600"/>
                <a:gd name="T20" fmla="*/ 18436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18" y="7733"/>
                  </a:moveTo>
                  <a:cubicBezTo>
                    <a:pt x="17642" y="4356"/>
                    <a:pt x="14409" y="2122"/>
                    <a:pt x="10800" y="2122"/>
                  </a:cubicBezTo>
                  <a:cubicBezTo>
                    <a:pt x="6568" y="2121"/>
                    <a:pt x="2953" y="5174"/>
                    <a:pt x="2244" y="9345"/>
                  </a:cubicBezTo>
                  <a:lnTo>
                    <a:pt x="152" y="8990"/>
                  </a:lnTo>
                  <a:cubicBezTo>
                    <a:pt x="1035" y="3798"/>
                    <a:pt x="5533" y="-1"/>
                    <a:pt x="10800" y="0"/>
                  </a:cubicBezTo>
                  <a:cubicBezTo>
                    <a:pt x="15292" y="0"/>
                    <a:pt x="19315" y="2780"/>
                    <a:pt x="20903" y="6983"/>
                  </a:cubicBezTo>
                  <a:lnTo>
                    <a:pt x="23428" y="6029"/>
                  </a:lnTo>
                  <a:lnTo>
                    <a:pt x="21239" y="10876"/>
                  </a:lnTo>
                  <a:lnTo>
                    <a:pt x="16392" y="8687"/>
                  </a:lnTo>
                  <a:lnTo>
                    <a:pt x="18918" y="7733"/>
                  </a:lnTo>
                  <a:close/>
                </a:path>
              </a:pathLst>
            </a:custGeom>
            <a:gradFill rotWithShape="1">
              <a:gsLst>
                <a:gs pos="0">
                  <a:srgbClr val="BECEDF"/>
                </a:gs>
                <a:gs pos="50000">
                  <a:srgbClr val="336699"/>
                </a:gs>
                <a:gs pos="100000">
                  <a:srgbClr val="BECED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endParaRPr>
            </a:p>
          </p:txBody>
        </p:sp>
        <p:grpSp>
          <p:nvGrpSpPr>
            <p:cNvPr id="70" name="Group 69"/>
            <p:cNvGrpSpPr>
              <a:grpSpLocks/>
            </p:cNvGrpSpPr>
            <p:nvPr/>
          </p:nvGrpSpPr>
          <p:grpSpPr bwMode="auto">
            <a:xfrm>
              <a:off x="336" y="912"/>
              <a:ext cx="1152" cy="1056"/>
              <a:chOff x="384" y="1008"/>
              <a:chExt cx="1152" cy="1056"/>
            </a:xfrm>
          </p:grpSpPr>
          <p:sp>
            <p:nvSpPr>
              <p:cNvPr id="96" name="Oval 7"/>
              <p:cNvSpPr>
                <a:spLocks noChangeArrowheads="1"/>
              </p:cNvSpPr>
              <p:nvPr/>
            </p:nvSpPr>
            <p:spPr bwMode="gray">
              <a:xfrm>
                <a:off x="384" y="1577"/>
                <a:ext cx="1152" cy="487"/>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97" name="Group 8"/>
              <p:cNvGrpSpPr>
                <a:grpSpLocks/>
              </p:cNvGrpSpPr>
              <p:nvPr/>
            </p:nvGrpSpPr>
            <p:grpSpPr bwMode="auto">
              <a:xfrm>
                <a:off x="528" y="1008"/>
                <a:ext cx="1008" cy="849"/>
                <a:chOff x="496" y="1008"/>
                <a:chExt cx="1008" cy="849"/>
              </a:xfrm>
            </p:grpSpPr>
            <p:sp>
              <p:nvSpPr>
                <p:cNvPr id="98" name="Oval 9"/>
                <p:cNvSpPr>
                  <a:spLocks noChangeArrowheads="1"/>
                </p:cNvSpPr>
                <p:nvPr/>
              </p:nvSpPr>
              <p:spPr bwMode="gray">
                <a:xfrm>
                  <a:off x="514" y="1008"/>
                  <a:ext cx="895" cy="84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9" name="Oval 10"/>
                <p:cNvSpPr>
                  <a:spLocks noChangeArrowheads="1"/>
                </p:cNvSpPr>
                <p:nvPr/>
              </p:nvSpPr>
              <p:spPr bwMode="gray">
                <a:xfrm>
                  <a:off x="604" y="1008"/>
                  <a:ext cx="762" cy="7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0" name="Oval 11"/>
                <p:cNvSpPr>
                  <a:spLocks noChangeArrowheads="1"/>
                </p:cNvSpPr>
                <p:nvPr/>
              </p:nvSpPr>
              <p:spPr bwMode="gray">
                <a:xfrm>
                  <a:off x="562" y="1008"/>
                  <a:ext cx="831" cy="787"/>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1" name="Oval 12"/>
                <p:cNvSpPr>
                  <a:spLocks noChangeArrowheads="1"/>
                </p:cNvSpPr>
                <p:nvPr/>
              </p:nvSpPr>
              <p:spPr bwMode="gray">
                <a:xfrm>
                  <a:off x="689" y="1047"/>
                  <a:ext cx="699" cy="6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2" name="Rectangle 13"/>
                <p:cNvSpPr>
                  <a:spLocks noChangeArrowheads="1"/>
                </p:cNvSpPr>
                <p:nvPr/>
              </p:nvSpPr>
              <p:spPr bwMode="auto">
                <a:xfrm>
                  <a:off x="496" y="1152"/>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TW" b="1" dirty="0">
                      <a:solidFill>
                        <a:prstClr val="black"/>
                      </a:solidFill>
                    </a:rPr>
                    <a:t>Production</a:t>
                  </a:r>
                </a:p>
                <a:p>
                  <a:pPr algn="ctr" eaLnBrk="0" hangingPunct="0"/>
                  <a:r>
                    <a:rPr lang="en-US" altLang="zh-TW" sz="1400" b="1" dirty="0">
                      <a:solidFill>
                        <a:prstClr val="black"/>
                      </a:solidFill>
                    </a:rPr>
                    <a:t>RM40.2  billion*</a:t>
                  </a:r>
                </a:p>
              </p:txBody>
            </p:sp>
          </p:grpSp>
        </p:grpSp>
        <p:sp>
          <p:nvSpPr>
            <p:cNvPr id="71" name="Oval 14"/>
            <p:cNvSpPr>
              <a:spLocks noChangeArrowheads="1"/>
            </p:cNvSpPr>
            <p:nvPr/>
          </p:nvSpPr>
          <p:spPr bwMode="gray">
            <a:xfrm>
              <a:off x="2688" y="1311"/>
              <a:ext cx="1152" cy="465"/>
            </a:xfrm>
            <a:prstGeom prst="ellipse">
              <a:avLst/>
            </a:prstGeom>
            <a:gradFill rotWithShape="1">
              <a:gsLst>
                <a:gs pos="0">
                  <a:srgbClr val="000000">
                    <a:alpha val="8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2" name="Oval 15"/>
            <p:cNvSpPr>
              <a:spLocks noChangeArrowheads="1"/>
            </p:cNvSpPr>
            <p:nvPr/>
          </p:nvSpPr>
          <p:spPr bwMode="gray">
            <a:xfrm>
              <a:off x="2817" y="768"/>
              <a:ext cx="897"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3" name="Oval 16"/>
            <p:cNvSpPr>
              <a:spLocks noChangeArrowheads="1"/>
            </p:cNvSpPr>
            <p:nvPr/>
          </p:nvSpPr>
          <p:spPr bwMode="gray">
            <a:xfrm>
              <a:off x="2908" y="768"/>
              <a:ext cx="762"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4" name="Oval 17"/>
            <p:cNvSpPr>
              <a:spLocks noChangeArrowheads="1"/>
            </p:cNvSpPr>
            <p:nvPr/>
          </p:nvSpPr>
          <p:spPr bwMode="gray">
            <a:xfrm>
              <a:off x="2865" y="768"/>
              <a:ext cx="832"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5" name="Oval 18"/>
            <p:cNvSpPr>
              <a:spLocks noChangeArrowheads="1"/>
            </p:cNvSpPr>
            <p:nvPr/>
          </p:nvSpPr>
          <p:spPr bwMode="gray">
            <a:xfrm>
              <a:off x="2994" y="805"/>
              <a:ext cx="698"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6" name="Oval 19"/>
            <p:cNvSpPr>
              <a:spLocks noChangeArrowheads="1"/>
            </p:cNvSpPr>
            <p:nvPr/>
          </p:nvSpPr>
          <p:spPr bwMode="gray">
            <a:xfrm>
              <a:off x="3744" y="1680"/>
              <a:ext cx="1104" cy="465"/>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7" name="Oval 20"/>
            <p:cNvSpPr>
              <a:spLocks noChangeArrowheads="1"/>
            </p:cNvSpPr>
            <p:nvPr/>
          </p:nvSpPr>
          <p:spPr bwMode="gray">
            <a:xfrm>
              <a:off x="3876" y="1136"/>
              <a:ext cx="859"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8" name="Oval 21"/>
            <p:cNvSpPr>
              <a:spLocks noChangeArrowheads="1"/>
            </p:cNvSpPr>
            <p:nvPr/>
          </p:nvSpPr>
          <p:spPr bwMode="gray">
            <a:xfrm>
              <a:off x="3963" y="1136"/>
              <a:ext cx="730"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9" name="Oval 22"/>
            <p:cNvSpPr>
              <a:spLocks noChangeArrowheads="1"/>
            </p:cNvSpPr>
            <p:nvPr/>
          </p:nvSpPr>
          <p:spPr bwMode="gray">
            <a:xfrm>
              <a:off x="3922" y="1136"/>
              <a:ext cx="797"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0" name="Oval 23"/>
            <p:cNvSpPr>
              <a:spLocks noChangeArrowheads="1"/>
            </p:cNvSpPr>
            <p:nvPr/>
          </p:nvSpPr>
          <p:spPr bwMode="gray">
            <a:xfrm>
              <a:off x="4045" y="1173"/>
              <a:ext cx="66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1" name="Oval 24"/>
            <p:cNvSpPr>
              <a:spLocks noChangeArrowheads="1"/>
            </p:cNvSpPr>
            <p:nvPr/>
          </p:nvSpPr>
          <p:spPr bwMode="gray">
            <a:xfrm>
              <a:off x="4512" y="2319"/>
              <a:ext cx="1104" cy="465"/>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2" name="Oval 25"/>
            <p:cNvSpPr>
              <a:spLocks noChangeArrowheads="1"/>
            </p:cNvSpPr>
            <p:nvPr/>
          </p:nvSpPr>
          <p:spPr bwMode="gray">
            <a:xfrm>
              <a:off x="4636" y="1776"/>
              <a:ext cx="859"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3" name="Oval 26"/>
            <p:cNvSpPr>
              <a:spLocks noChangeArrowheads="1"/>
            </p:cNvSpPr>
            <p:nvPr/>
          </p:nvSpPr>
          <p:spPr bwMode="gray">
            <a:xfrm>
              <a:off x="4723" y="1776"/>
              <a:ext cx="730"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4" name="Oval 27"/>
            <p:cNvSpPr>
              <a:spLocks noChangeArrowheads="1"/>
            </p:cNvSpPr>
            <p:nvPr/>
          </p:nvSpPr>
          <p:spPr bwMode="gray">
            <a:xfrm>
              <a:off x="4682" y="1776"/>
              <a:ext cx="797"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5" name="Oval 28"/>
            <p:cNvSpPr>
              <a:spLocks noChangeArrowheads="1"/>
            </p:cNvSpPr>
            <p:nvPr/>
          </p:nvSpPr>
          <p:spPr bwMode="gray">
            <a:xfrm>
              <a:off x="4805" y="1813"/>
              <a:ext cx="66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86" name="Group 29"/>
            <p:cNvGrpSpPr>
              <a:grpSpLocks/>
            </p:cNvGrpSpPr>
            <p:nvPr/>
          </p:nvGrpSpPr>
          <p:grpSpPr bwMode="auto">
            <a:xfrm>
              <a:off x="1536" y="720"/>
              <a:ext cx="1152" cy="1002"/>
              <a:chOff x="1920" y="2166"/>
              <a:chExt cx="1152" cy="1002"/>
            </a:xfrm>
          </p:grpSpPr>
          <p:sp>
            <p:nvSpPr>
              <p:cNvPr id="90" name="Oval 89"/>
              <p:cNvSpPr>
                <a:spLocks noChangeArrowheads="1"/>
              </p:cNvSpPr>
              <p:nvPr/>
            </p:nvSpPr>
            <p:spPr bwMode="gray">
              <a:xfrm>
                <a:off x="1920" y="2703"/>
                <a:ext cx="1152" cy="465"/>
              </a:xfrm>
              <a:prstGeom prst="ellipse">
                <a:avLst/>
              </a:prstGeom>
              <a:gradFill rotWithShape="1">
                <a:gsLst>
                  <a:gs pos="0">
                    <a:srgbClr val="000000">
                      <a:alpha val="8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91" name="Group 90"/>
              <p:cNvGrpSpPr>
                <a:grpSpLocks/>
              </p:cNvGrpSpPr>
              <p:nvPr/>
            </p:nvGrpSpPr>
            <p:grpSpPr bwMode="auto">
              <a:xfrm>
                <a:off x="2064" y="2166"/>
                <a:ext cx="895" cy="810"/>
                <a:chOff x="1618" y="672"/>
                <a:chExt cx="895" cy="810"/>
              </a:xfrm>
            </p:grpSpPr>
            <p:sp>
              <p:nvSpPr>
                <p:cNvPr id="93" name="Oval 32"/>
                <p:cNvSpPr>
                  <a:spLocks noChangeArrowheads="1"/>
                </p:cNvSpPr>
                <p:nvPr/>
              </p:nvSpPr>
              <p:spPr bwMode="gray">
                <a:xfrm>
                  <a:off x="1618" y="672"/>
                  <a:ext cx="895"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4" name="Oval 33"/>
                <p:cNvSpPr>
                  <a:spLocks noChangeArrowheads="1"/>
                </p:cNvSpPr>
                <p:nvPr/>
              </p:nvSpPr>
              <p:spPr bwMode="gray">
                <a:xfrm>
                  <a:off x="1666" y="672"/>
                  <a:ext cx="831"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5" name="Oval 34"/>
                <p:cNvSpPr>
                  <a:spLocks noChangeArrowheads="1"/>
                </p:cNvSpPr>
                <p:nvPr/>
              </p:nvSpPr>
              <p:spPr bwMode="gray">
                <a:xfrm>
                  <a:off x="1793" y="709"/>
                  <a:ext cx="69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sp>
            <p:nvSpPr>
              <p:cNvPr id="92" name="Rectangle 35"/>
              <p:cNvSpPr>
                <a:spLocks noChangeArrowheads="1"/>
              </p:cNvSpPr>
              <p:nvPr/>
            </p:nvSpPr>
            <p:spPr bwMode="auto">
              <a:xfrm>
                <a:off x="1990" y="2304"/>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Exports</a:t>
                </a:r>
              </a:p>
              <a:p>
                <a:pPr algn="ctr" eaLnBrk="0" hangingPunct="0"/>
                <a:r>
                  <a:rPr lang="en-US" altLang="zh-TW" sz="1400" b="1" dirty="0">
                    <a:solidFill>
                      <a:prstClr val="black"/>
                    </a:solidFill>
                  </a:rPr>
                  <a:t>RM37.7 billion</a:t>
                </a:r>
                <a:r>
                  <a:rPr lang="en-US" altLang="zh-TW" sz="1400" b="1" baseline="30000" dirty="0">
                    <a:solidFill>
                      <a:prstClr val="black"/>
                    </a:solidFill>
                  </a:rPr>
                  <a:t>#</a:t>
                </a:r>
                <a:endParaRPr lang="en-US" altLang="zh-TW" sz="1400" b="1" dirty="0">
                  <a:solidFill>
                    <a:prstClr val="black"/>
                  </a:solidFill>
                </a:endParaRPr>
              </a:p>
            </p:txBody>
          </p:sp>
        </p:grpSp>
        <p:sp>
          <p:nvSpPr>
            <p:cNvPr id="87" name="Rectangle 36"/>
            <p:cNvSpPr>
              <a:spLocks noChangeArrowheads="1"/>
            </p:cNvSpPr>
            <p:nvPr/>
          </p:nvSpPr>
          <p:spPr bwMode="auto">
            <a:xfrm>
              <a:off x="2784" y="912"/>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Imports</a:t>
              </a:r>
            </a:p>
            <a:p>
              <a:pPr algn="ctr" eaLnBrk="0" hangingPunct="0"/>
              <a:r>
                <a:rPr lang="en-US" altLang="zh-TW" sz="1400" b="1" dirty="0">
                  <a:solidFill>
                    <a:prstClr val="black"/>
                  </a:solidFill>
                </a:rPr>
                <a:t>RM65.1  billion</a:t>
              </a:r>
              <a:r>
                <a:rPr lang="en-US" altLang="zh-TW" sz="1400" b="1" baseline="30000" dirty="0">
                  <a:solidFill>
                    <a:prstClr val="black"/>
                  </a:solidFill>
                </a:rPr>
                <a:t>#</a:t>
              </a:r>
              <a:endParaRPr lang="en-US" altLang="zh-TW" sz="1400" b="1" dirty="0">
                <a:solidFill>
                  <a:prstClr val="black"/>
                </a:solidFill>
              </a:endParaRPr>
            </a:p>
          </p:txBody>
        </p:sp>
        <p:sp>
          <p:nvSpPr>
            <p:cNvPr id="88" name="Rectangle 37"/>
            <p:cNvSpPr>
              <a:spLocks noChangeArrowheads="1"/>
            </p:cNvSpPr>
            <p:nvPr/>
          </p:nvSpPr>
          <p:spPr bwMode="auto">
            <a:xfrm>
              <a:off x="3553" y="1177"/>
              <a:ext cx="1569"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TW" b="1" dirty="0">
                  <a:solidFill>
                    <a:prstClr val="black"/>
                  </a:solidFill>
                </a:rPr>
                <a:t>Companies</a:t>
              </a:r>
            </a:p>
            <a:p>
              <a:pPr algn="ctr" eaLnBrk="0" hangingPunct="0"/>
              <a:r>
                <a:rPr lang="en-US" altLang="zh-TW" b="1" dirty="0">
                  <a:solidFill>
                    <a:prstClr val="black"/>
                  </a:solidFill>
                </a:rPr>
                <a:t>M&amp;E </a:t>
              </a:r>
              <a:r>
                <a:rPr lang="en-US" altLang="zh-TW" sz="1400" b="1" dirty="0">
                  <a:solidFill>
                    <a:prstClr val="black"/>
                  </a:solidFill>
                </a:rPr>
                <a:t>(1031) </a:t>
              </a:r>
              <a:r>
                <a:rPr lang="en-US" altLang="zh-TW" b="1" dirty="0">
                  <a:solidFill>
                    <a:prstClr val="black"/>
                  </a:solidFill>
                </a:rPr>
                <a:t>, ESI </a:t>
              </a:r>
              <a:r>
                <a:rPr lang="en-US" altLang="zh-TW" sz="1400" b="1" dirty="0">
                  <a:solidFill>
                    <a:prstClr val="black"/>
                  </a:solidFill>
                </a:rPr>
                <a:t>(1023)</a:t>
              </a:r>
            </a:p>
            <a:p>
              <a:pPr algn="ctr" eaLnBrk="0" hangingPunct="0"/>
              <a:r>
                <a:rPr lang="en-US" altLang="zh-TW" sz="1400" b="1" dirty="0">
                  <a:solidFill>
                    <a:prstClr val="black"/>
                  </a:solidFill>
                </a:rPr>
                <a:t>2,054</a:t>
              </a:r>
            </a:p>
          </p:txBody>
        </p:sp>
        <p:sp>
          <p:nvSpPr>
            <p:cNvPr id="89" name="Rectangle 38"/>
            <p:cNvSpPr>
              <a:spLocks noChangeArrowheads="1"/>
            </p:cNvSpPr>
            <p:nvPr/>
          </p:nvSpPr>
          <p:spPr bwMode="auto">
            <a:xfrm>
              <a:off x="4608" y="1948"/>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Employees</a:t>
              </a:r>
            </a:p>
            <a:p>
              <a:pPr algn="ctr" eaLnBrk="0" hangingPunct="0"/>
              <a:r>
                <a:rPr lang="en-US" altLang="zh-TW" sz="1400" b="1" dirty="0">
                  <a:solidFill>
                    <a:prstClr val="black"/>
                  </a:solidFill>
                </a:rPr>
                <a:t>138,524</a:t>
              </a:r>
            </a:p>
          </p:txBody>
        </p:sp>
      </p:grpSp>
      <p:sp>
        <p:nvSpPr>
          <p:cNvPr id="103" name="TextBox 102"/>
          <p:cNvSpPr txBox="1"/>
          <p:nvPr/>
        </p:nvSpPr>
        <p:spPr>
          <a:xfrm>
            <a:off x="323528" y="6382698"/>
            <a:ext cx="6120680" cy="430887"/>
          </a:xfrm>
          <a:prstGeom prst="rect">
            <a:avLst/>
          </a:prstGeom>
          <a:noFill/>
        </p:spPr>
        <p:txBody>
          <a:bodyPr wrap="square" rtlCol="0">
            <a:spAutoFit/>
          </a:bodyPr>
          <a:lstStyle/>
          <a:p>
            <a:r>
              <a:rPr lang="en-US" sz="1100" dirty="0">
                <a:solidFill>
                  <a:prstClr val="black"/>
                </a:solidFill>
              </a:rPr>
              <a:t>* </a:t>
            </a:r>
            <a:r>
              <a:rPr lang="en-US" sz="1100" dirty="0" smtClean="0">
                <a:solidFill>
                  <a:prstClr val="black"/>
                </a:solidFill>
              </a:rPr>
              <a:t>Source : MIDA; Frost </a:t>
            </a:r>
            <a:r>
              <a:rPr lang="en-US" sz="1100" dirty="0">
                <a:solidFill>
                  <a:prstClr val="black"/>
                </a:solidFill>
              </a:rPr>
              <a:t>and Sullivan at 2008 with consideration of 5% growth</a:t>
            </a:r>
          </a:p>
          <a:p>
            <a:r>
              <a:rPr lang="en-US" sz="1100" dirty="0">
                <a:solidFill>
                  <a:prstClr val="black"/>
                </a:solidFill>
              </a:rPr>
              <a:t># </a:t>
            </a:r>
            <a:r>
              <a:rPr lang="en-US" sz="1100" dirty="0" err="1">
                <a:solidFill>
                  <a:prstClr val="black"/>
                </a:solidFill>
              </a:rPr>
              <a:t>Matrade</a:t>
            </a:r>
            <a:r>
              <a:rPr lang="en-US" sz="1100" dirty="0">
                <a:solidFill>
                  <a:prstClr val="black"/>
                </a:solidFill>
              </a:rPr>
              <a:t>  </a:t>
            </a:r>
            <a:endParaRPr lang="en-MY" sz="1100" dirty="0">
              <a:solidFill>
                <a:prstClr val="black"/>
              </a:solidFill>
            </a:endParaRPr>
          </a:p>
        </p:txBody>
      </p:sp>
      <p:grpSp>
        <p:nvGrpSpPr>
          <p:cNvPr id="104" name="Group 103"/>
          <p:cNvGrpSpPr/>
          <p:nvPr/>
        </p:nvGrpSpPr>
        <p:grpSpPr>
          <a:xfrm>
            <a:off x="899592" y="3354383"/>
            <a:ext cx="7848872" cy="3028106"/>
            <a:chOff x="827584" y="3328661"/>
            <a:chExt cx="7848872" cy="3028106"/>
          </a:xfrm>
        </p:grpSpPr>
        <p:graphicFrame>
          <p:nvGraphicFramePr>
            <p:cNvPr id="105" name="Diagram 104"/>
            <p:cNvGraphicFramePr/>
            <p:nvPr>
              <p:extLst>
                <p:ext uri="{D42A27DB-BD31-4B8C-83A1-F6EECF244321}">
                  <p14:modId xmlns:p14="http://schemas.microsoft.com/office/powerpoint/2010/main" val="3329649455"/>
                </p:ext>
              </p:extLst>
            </p:nvPr>
          </p:nvGraphicFramePr>
          <p:xfrm>
            <a:off x="3696764" y="3328661"/>
            <a:ext cx="4979692" cy="298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6" name="Group 105"/>
            <p:cNvGrpSpPr/>
            <p:nvPr/>
          </p:nvGrpSpPr>
          <p:grpSpPr>
            <a:xfrm>
              <a:off x="827584" y="3371323"/>
              <a:ext cx="3096344" cy="2985444"/>
              <a:chOff x="251520" y="2971343"/>
              <a:chExt cx="3096344" cy="2985444"/>
            </a:xfrm>
          </p:grpSpPr>
          <p:sp>
            <p:nvSpPr>
              <p:cNvPr id="107" name="Rectangle 106"/>
              <p:cNvSpPr/>
              <p:nvPr/>
            </p:nvSpPr>
            <p:spPr>
              <a:xfrm>
                <a:off x="251520" y="2971343"/>
                <a:ext cx="2103045" cy="11957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lgn="just">
                  <a:buFont typeface="Arial" pitchFamily="34" charset="0"/>
                  <a:buChar char="•"/>
                </a:pPr>
                <a:r>
                  <a:rPr lang="en-US" sz="1200" b="1" dirty="0">
                    <a:solidFill>
                      <a:prstClr val="black"/>
                    </a:solidFill>
                  </a:rPr>
                  <a:t>Specialised / Process M&amp;E</a:t>
                </a:r>
              </a:p>
              <a:p>
                <a:pPr marL="171450" indent="-171450" algn="just">
                  <a:buFont typeface="Arial" pitchFamily="34" charset="0"/>
                  <a:buChar char="•"/>
                </a:pPr>
                <a:r>
                  <a:rPr lang="en-US" sz="1200" b="1" dirty="0">
                    <a:solidFill>
                      <a:prstClr val="black"/>
                    </a:solidFill>
                  </a:rPr>
                  <a:t>Metal Working M&amp;E</a:t>
                </a:r>
              </a:p>
              <a:p>
                <a:pPr marL="171450" indent="-171450" algn="just">
                  <a:buFont typeface="Arial" pitchFamily="34" charset="0"/>
                  <a:buChar char="•"/>
                </a:pPr>
                <a:r>
                  <a:rPr lang="en-US" sz="1200" b="1" dirty="0">
                    <a:solidFill>
                      <a:prstClr val="black"/>
                    </a:solidFill>
                  </a:rPr>
                  <a:t>General M&amp;E, Modules &amp; Components</a:t>
                </a:r>
              </a:p>
              <a:p>
                <a:pPr marL="171450" indent="-171450" algn="just">
                  <a:buFont typeface="Arial" pitchFamily="34" charset="0"/>
                  <a:buChar char="•"/>
                </a:pPr>
                <a:r>
                  <a:rPr lang="en-US" sz="1200" b="1" dirty="0">
                    <a:solidFill>
                      <a:prstClr val="black"/>
                    </a:solidFill>
                  </a:rPr>
                  <a:t>Power Generating</a:t>
                </a:r>
              </a:p>
            </p:txBody>
          </p:sp>
          <p:sp>
            <p:nvSpPr>
              <p:cNvPr id="108" name="Rectangle 107"/>
              <p:cNvSpPr/>
              <p:nvPr/>
            </p:nvSpPr>
            <p:spPr>
              <a:xfrm>
                <a:off x="251520" y="4469180"/>
                <a:ext cx="2103045" cy="14876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lgn="just">
                  <a:buFont typeface="Arial" pitchFamily="34" charset="0"/>
                  <a:buChar char="•"/>
                </a:pPr>
                <a:r>
                  <a:rPr lang="en-US" sz="1200" b="1" dirty="0" err="1">
                    <a:solidFill>
                      <a:prstClr val="black"/>
                    </a:solidFill>
                  </a:rPr>
                  <a:t>Mould</a:t>
                </a:r>
                <a:r>
                  <a:rPr lang="en-US" sz="1200" b="1" dirty="0">
                    <a:solidFill>
                      <a:prstClr val="black"/>
                    </a:solidFill>
                  </a:rPr>
                  <a:t> &amp; Die</a:t>
                </a:r>
              </a:p>
              <a:p>
                <a:pPr marL="171450" indent="-171450" algn="just">
                  <a:buFont typeface="Arial" pitchFamily="34" charset="0"/>
                  <a:buChar char="•"/>
                </a:pPr>
                <a:r>
                  <a:rPr lang="en-US" sz="1200" b="1" dirty="0">
                    <a:solidFill>
                      <a:prstClr val="black"/>
                    </a:solidFill>
                  </a:rPr>
                  <a:t>Forging</a:t>
                </a:r>
              </a:p>
              <a:p>
                <a:pPr marL="171450" indent="-171450" algn="just">
                  <a:buFont typeface="Arial" pitchFamily="34" charset="0"/>
                  <a:buChar char="•"/>
                </a:pPr>
                <a:r>
                  <a:rPr lang="en-US" sz="1200" b="1" dirty="0">
                    <a:solidFill>
                      <a:prstClr val="black"/>
                    </a:solidFill>
                  </a:rPr>
                  <a:t>Machining</a:t>
                </a:r>
              </a:p>
              <a:p>
                <a:pPr marL="171450" indent="-171450" algn="just">
                  <a:buFont typeface="Arial" pitchFamily="34" charset="0"/>
                  <a:buChar char="•"/>
                </a:pPr>
                <a:r>
                  <a:rPr lang="en-US" sz="1200" b="1" dirty="0">
                    <a:solidFill>
                      <a:prstClr val="black"/>
                    </a:solidFill>
                  </a:rPr>
                  <a:t>Surface Engineering</a:t>
                </a:r>
              </a:p>
              <a:p>
                <a:pPr marL="171450" indent="-171450" algn="just">
                  <a:buFont typeface="Arial" pitchFamily="34" charset="0"/>
                  <a:buChar char="•"/>
                </a:pPr>
                <a:r>
                  <a:rPr lang="en-US" sz="1200" b="1" dirty="0">
                    <a:solidFill>
                      <a:prstClr val="black"/>
                    </a:solidFill>
                  </a:rPr>
                  <a:t>Stamping</a:t>
                </a:r>
              </a:p>
              <a:p>
                <a:pPr marL="171450" indent="-171450" algn="just">
                  <a:buFont typeface="Arial" pitchFamily="34" charset="0"/>
                  <a:buChar char="•"/>
                </a:pPr>
                <a:r>
                  <a:rPr lang="en-US" sz="1200" b="1" dirty="0">
                    <a:solidFill>
                      <a:prstClr val="black"/>
                    </a:solidFill>
                  </a:rPr>
                  <a:t>Heat Treatment</a:t>
                </a:r>
              </a:p>
              <a:p>
                <a:pPr marL="171450" indent="-171450" algn="just">
                  <a:buFont typeface="Arial" pitchFamily="34" charset="0"/>
                  <a:buChar char="•"/>
                </a:pPr>
                <a:r>
                  <a:rPr lang="en-US" sz="1200" b="1" dirty="0">
                    <a:solidFill>
                      <a:prstClr val="black"/>
                    </a:solidFill>
                  </a:rPr>
                  <a:t>Casting</a:t>
                </a:r>
              </a:p>
            </p:txBody>
          </p:sp>
          <p:sp>
            <p:nvSpPr>
              <p:cNvPr id="109" name="Left Arrow 108"/>
              <p:cNvSpPr/>
              <p:nvPr/>
            </p:nvSpPr>
            <p:spPr>
              <a:xfrm rot="10800000">
                <a:off x="2735796" y="3317051"/>
                <a:ext cx="612068" cy="3279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prstClr val="white"/>
                  </a:solidFill>
                </a:endParaRPr>
              </a:p>
            </p:txBody>
          </p:sp>
        </p:grpSp>
      </p:grpSp>
      <p:sp>
        <p:nvSpPr>
          <p:cNvPr id="110" name="Left Arrow 109"/>
          <p:cNvSpPr/>
          <p:nvPr/>
        </p:nvSpPr>
        <p:spPr>
          <a:xfrm rot="10800000">
            <a:off x="3419873" y="5575021"/>
            <a:ext cx="612068" cy="3279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prstClr val="white"/>
              </a:solidFill>
            </a:endParaRPr>
          </a:p>
        </p:txBody>
      </p:sp>
      <p:sp>
        <p:nvSpPr>
          <p:cNvPr id="2" name="TextBox 1"/>
          <p:cNvSpPr txBox="1"/>
          <p:nvPr/>
        </p:nvSpPr>
        <p:spPr>
          <a:xfrm>
            <a:off x="5490479" y="6391896"/>
            <a:ext cx="3544339" cy="261610"/>
          </a:xfrm>
          <a:prstGeom prst="rect">
            <a:avLst/>
          </a:prstGeom>
          <a:noFill/>
        </p:spPr>
        <p:txBody>
          <a:bodyPr wrap="square" rtlCol="0">
            <a:spAutoFit/>
          </a:bodyPr>
          <a:lstStyle/>
          <a:p>
            <a:r>
              <a:rPr lang="en-US" sz="1100" dirty="0" smtClean="0"/>
              <a:t>ESS – Engineering Supporting Services</a:t>
            </a:r>
            <a:endParaRPr lang="en-US" sz="1100" dirty="0"/>
          </a:p>
        </p:txBody>
      </p:sp>
    </p:spTree>
    <p:extLst>
      <p:ext uri="{BB962C8B-B14F-4D97-AF65-F5344CB8AC3E}">
        <p14:creationId xmlns:p14="http://schemas.microsoft.com/office/powerpoint/2010/main" val="12189882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51430"/>
            <a:ext cx="7543800" cy="487362"/>
          </a:xfrm>
        </p:spPr>
        <p:txBody>
          <a:bodyPr>
            <a:noAutofit/>
          </a:bodyPr>
          <a:lstStyle/>
          <a:p>
            <a:r>
              <a:rPr lang="en-GB" sz="2800" b="1" dirty="0" smtClean="0">
                <a:ea typeface="Adobe Myungjo Std M" pitchFamily="18" charset="-128"/>
                <a:cs typeface="Arial" pitchFamily="34" charset="0"/>
              </a:rPr>
              <a:t>Global Machinery Production Forecast</a:t>
            </a:r>
            <a:endParaRPr lang="es-UY" sz="2800" dirty="0">
              <a:cs typeface="Arial" pitchFamily="34" charset="0"/>
            </a:endParaRPr>
          </a:p>
        </p:txBody>
      </p:sp>
      <p:sp>
        <p:nvSpPr>
          <p:cNvPr id="3" name="TextBox 2"/>
          <p:cNvSpPr txBox="1"/>
          <p:nvPr/>
        </p:nvSpPr>
        <p:spPr>
          <a:xfrm>
            <a:off x="4923430" y="6428292"/>
            <a:ext cx="2209800" cy="307777"/>
          </a:xfrm>
          <a:prstGeom prst="rect">
            <a:avLst/>
          </a:prstGeom>
          <a:noFill/>
        </p:spPr>
        <p:txBody>
          <a:bodyPr wrap="square" rtlCol="0">
            <a:spAutoFit/>
          </a:bodyPr>
          <a:lstStyle/>
          <a:p>
            <a:r>
              <a:rPr lang="en-US" sz="1400" dirty="0">
                <a:solidFill>
                  <a:prstClr val="black"/>
                </a:solidFill>
              </a:rPr>
              <a:t>Source : Roland Berger, IHS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405" y="1113224"/>
            <a:ext cx="5980941" cy="431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6556043" y="6370944"/>
            <a:ext cx="2133600" cy="365125"/>
          </a:xfrm>
        </p:spPr>
        <p:txBody>
          <a:bodyPr/>
          <a:lstStyle/>
          <a:p>
            <a:fld id="{4171D5C2-72D8-7844-922C-E63AA03A2838}" type="slidenum">
              <a:rPr lang="en-US" smtClean="0"/>
              <a:t>14</a:t>
            </a:fld>
            <a:endParaRPr lang="en-US" dirty="0"/>
          </a:p>
        </p:txBody>
      </p:sp>
      <p:sp>
        <p:nvSpPr>
          <p:cNvPr id="4" name="TextBox 3"/>
          <p:cNvSpPr txBox="1"/>
          <p:nvPr/>
        </p:nvSpPr>
        <p:spPr>
          <a:xfrm>
            <a:off x="740229" y="5702744"/>
            <a:ext cx="6183086" cy="369332"/>
          </a:xfrm>
          <a:prstGeom prst="rect">
            <a:avLst/>
          </a:prstGeom>
          <a:noFill/>
        </p:spPr>
        <p:txBody>
          <a:bodyPr wrap="square" rtlCol="0">
            <a:spAutoFit/>
          </a:bodyPr>
          <a:lstStyle/>
          <a:p>
            <a:r>
              <a:rPr lang="en-US" dirty="0" smtClean="0"/>
              <a:t>The biggest market and growth for the next 10 years is </a:t>
            </a:r>
            <a:r>
              <a:rPr lang="en-US" b="1" dirty="0" smtClean="0"/>
              <a:t>ASIA</a:t>
            </a:r>
            <a:endParaRPr lang="en-US" b="1" dirty="0"/>
          </a:p>
        </p:txBody>
      </p:sp>
    </p:spTree>
    <p:extLst>
      <p:ext uri="{BB962C8B-B14F-4D97-AF65-F5344CB8AC3E}">
        <p14:creationId xmlns:p14="http://schemas.microsoft.com/office/powerpoint/2010/main" val="119303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19819"/>
            <a:ext cx="8229600" cy="774510"/>
          </a:xfrm>
        </p:spPr>
        <p:txBody>
          <a:bodyPr/>
          <a:lstStyle/>
          <a:p>
            <a:pPr marL="0" indent="0" algn="ctr">
              <a:buNone/>
            </a:pPr>
            <a:r>
              <a:rPr lang="en-US" b="1" dirty="0" smtClean="0"/>
              <a:t>M&amp;E and Industry 4.0</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15</a:t>
            </a:fld>
            <a:endParaRPr lang="en-US"/>
          </a:p>
        </p:txBody>
      </p:sp>
    </p:spTree>
    <p:extLst>
      <p:ext uri="{BB962C8B-B14F-4D97-AF65-F5344CB8AC3E}">
        <p14:creationId xmlns:p14="http://schemas.microsoft.com/office/powerpoint/2010/main" val="7827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7030" y="1514036"/>
            <a:ext cx="7808684" cy="4451336"/>
          </a:xfrm>
        </p:spPr>
        <p:txBody>
          <a:bodyPr>
            <a:noAutofit/>
          </a:bodyPr>
          <a:lstStyle/>
          <a:p>
            <a:pPr marL="285750" indent="-285750" algn="just">
              <a:spcAft>
                <a:spcPts val="600"/>
              </a:spcAft>
              <a:buFont typeface="Arial" panose="020B0604020202020204" pitchFamily="34" charset="0"/>
              <a:buChar char="•"/>
            </a:pPr>
            <a:r>
              <a:rPr lang="en-US" sz="2000" dirty="0" smtClean="0">
                <a:solidFill>
                  <a:schemeClr val="tx1"/>
                </a:solidFill>
              </a:rPr>
              <a:t>Malaysia has achieved a </a:t>
            </a:r>
            <a:r>
              <a:rPr lang="en-US" sz="2000" dirty="0" smtClean="0">
                <a:solidFill>
                  <a:schemeClr val="tx1"/>
                </a:solidFill>
              </a:rPr>
              <a:t>high</a:t>
            </a:r>
            <a:r>
              <a:rPr lang="en-US" sz="2000" dirty="0" smtClean="0">
                <a:solidFill>
                  <a:schemeClr val="tx1"/>
                </a:solidFill>
              </a:rPr>
              <a:t> </a:t>
            </a:r>
            <a:r>
              <a:rPr lang="en-US" sz="2000" dirty="0" smtClean="0">
                <a:solidFill>
                  <a:schemeClr val="tx1"/>
                </a:solidFill>
              </a:rPr>
              <a:t>level of industrial development </a:t>
            </a:r>
            <a:endParaRPr lang="en-US" sz="2000" dirty="0" smtClean="0">
              <a:solidFill>
                <a:schemeClr val="tx1"/>
              </a:solidFill>
            </a:endParaRPr>
          </a:p>
          <a:p>
            <a:pPr marL="285750" indent="-285750" algn="just">
              <a:spcAft>
                <a:spcPts val="600"/>
              </a:spcAft>
              <a:buFont typeface="Arial" panose="020B0604020202020204" pitchFamily="34" charset="0"/>
              <a:buChar char="•"/>
            </a:pPr>
            <a:r>
              <a:rPr lang="en-US" sz="2000" dirty="0" smtClean="0">
                <a:solidFill>
                  <a:schemeClr val="tx1"/>
                </a:solidFill>
              </a:rPr>
              <a:t>We cannot continue to make same things as before which is being made by emerging economies like Vietnam, Indonesia, Myanmar, Philippines</a:t>
            </a:r>
            <a:endParaRPr lang="en-US" sz="2000" dirty="0" smtClean="0">
              <a:solidFill>
                <a:schemeClr val="tx1"/>
              </a:solidFill>
            </a:endParaRPr>
          </a:p>
          <a:p>
            <a:pPr marL="285750" indent="-285750" algn="just">
              <a:spcAft>
                <a:spcPts val="600"/>
              </a:spcAft>
              <a:buFont typeface="Arial" panose="020B0604020202020204" pitchFamily="34" charset="0"/>
              <a:buChar char="•"/>
            </a:pPr>
            <a:r>
              <a:rPr lang="en-US" sz="2000" dirty="0" smtClean="0">
                <a:solidFill>
                  <a:schemeClr val="tx1"/>
                </a:solidFill>
              </a:rPr>
              <a:t>Must move up the value chain to </a:t>
            </a:r>
            <a:r>
              <a:rPr lang="en-US" sz="2000" dirty="0" smtClean="0">
                <a:solidFill>
                  <a:schemeClr val="tx1"/>
                </a:solidFill>
              </a:rPr>
              <a:t>produce higher </a:t>
            </a:r>
            <a:r>
              <a:rPr lang="en-US" sz="2000" dirty="0" smtClean="0">
                <a:solidFill>
                  <a:schemeClr val="tx1"/>
                </a:solidFill>
              </a:rPr>
              <a:t>value added </a:t>
            </a:r>
            <a:r>
              <a:rPr lang="en-US" sz="2000" dirty="0" smtClean="0">
                <a:solidFill>
                  <a:schemeClr val="tx1"/>
                </a:solidFill>
              </a:rPr>
              <a:t>products and compete with developed nations </a:t>
            </a:r>
            <a:endParaRPr lang="en-US" sz="2000" dirty="0" smtClean="0">
              <a:solidFill>
                <a:schemeClr val="tx1"/>
              </a:solidFill>
            </a:endParaRPr>
          </a:p>
          <a:p>
            <a:pPr marL="285750" indent="-285750" algn="just">
              <a:spcAft>
                <a:spcPts val="600"/>
              </a:spcAft>
              <a:buFont typeface="Arial" panose="020B0604020202020204" pitchFamily="34" charset="0"/>
              <a:buChar char="•"/>
            </a:pPr>
            <a:r>
              <a:rPr lang="en-US" sz="2000" dirty="0" smtClean="0">
                <a:solidFill>
                  <a:schemeClr val="tx1"/>
                </a:solidFill>
              </a:rPr>
              <a:t>Strategic </a:t>
            </a:r>
            <a:r>
              <a:rPr lang="en-US" sz="2000" dirty="0" smtClean="0">
                <a:solidFill>
                  <a:schemeClr val="tx1"/>
                </a:solidFill>
              </a:rPr>
              <a:t>partnerships, technology development, technology acquisitions, mergers and </a:t>
            </a:r>
            <a:r>
              <a:rPr lang="en-US" sz="2000" dirty="0" smtClean="0">
                <a:solidFill>
                  <a:schemeClr val="tx1"/>
                </a:solidFill>
              </a:rPr>
              <a:t>acquisitions</a:t>
            </a:r>
            <a:endParaRPr lang="en-US" sz="2000" dirty="0">
              <a:solidFill>
                <a:schemeClr val="tx1"/>
              </a:solidFill>
            </a:endParaRPr>
          </a:p>
          <a:p>
            <a:pPr marL="285750" indent="-285750" algn="just">
              <a:spcAft>
                <a:spcPts val="600"/>
              </a:spcAft>
              <a:buFont typeface="Arial" panose="020B0604020202020204" pitchFamily="34" charset="0"/>
              <a:buChar char="•"/>
            </a:pPr>
            <a:r>
              <a:rPr lang="en-US" sz="2000" dirty="0" smtClean="0">
                <a:solidFill>
                  <a:schemeClr val="tx1"/>
                </a:solidFill>
              </a:rPr>
              <a:t>Provide total solutions, not just products</a:t>
            </a:r>
            <a:endParaRPr lang="en-US" sz="2000" dirty="0">
              <a:solidFill>
                <a:schemeClr val="tx1"/>
              </a:solidFill>
            </a:endParaRPr>
          </a:p>
          <a:p>
            <a:pPr marL="285750" indent="-285750" algn="just">
              <a:spcAft>
                <a:spcPts val="600"/>
              </a:spcAft>
              <a:buFont typeface="Arial" panose="020B0604020202020204" pitchFamily="34" charset="0"/>
              <a:buChar char="•"/>
            </a:pPr>
            <a:r>
              <a:rPr lang="en-US" sz="2000" dirty="0" smtClean="0">
                <a:solidFill>
                  <a:schemeClr val="tx1"/>
                </a:solidFill>
              </a:rPr>
              <a:t>Outsource more to remain competitive </a:t>
            </a:r>
            <a:r>
              <a:rPr lang="en-US" sz="2000" dirty="0" smtClean="0">
                <a:solidFill>
                  <a:schemeClr val="tx1"/>
                </a:solidFill>
              </a:rPr>
              <a:t>and stay </a:t>
            </a:r>
            <a:r>
              <a:rPr lang="en-US" sz="2000" dirty="0" smtClean="0">
                <a:solidFill>
                  <a:schemeClr val="tx1"/>
                </a:solidFill>
              </a:rPr>
              <a:t>ahead on technology </a:t>
            </a:r>
          </a:p>
          <a:p>
            <a:pPr marL="285750" indent="-285750" algn="just">
              <a:spcAft>
                <a:spcPts val="600"/>
              </a:spcAft>
              <a:buFont typeface="Arial" panose="020B0604020202020204" pitchFamily="34" charset="0"/>
              <a:buChar char="•"/>
            </a:pPr>
            <a:r>
              <a:rPr lang="en-US" sz="2000" dirty="0" smtClean="0">
                <a:solidFill>
                  <a:schemeClr val="tx1"/>
                </a:solidFill>
              </a:rPr>
              <a:t>Upskill current workforce to </a:t>
            </a:r>
            <a:r>
              <a:rPr lang="en-US" sz="2000" dirty="0">
                <a:solidFill>
                  <a:schemeClr val="tx1"/>
                </a:solidFill>
              </a:rPr>
              <a:t>new skillsets and capabilities to respond to digitalization, </a:t>
            </a:r>
          </a:p>
        </p:txBody>
      </p:sp>
      <p:sp>
        <p:nvSpPr>
          <p:cNvPr id="4" name="TextBox 3"/>
          <p:cNvSpPr txBox="1"/>
          <p:nvPr/>
        </p:nvSpPr>
        <p:spPr>
          <a:xfrm>
            <a:off x="3164114" y="389220"/>
            <a:ext cx="4492171" cy="523220"/>
          </a:xfrm>
          <a:prstGeom prst="rect">
            <a:avLst/>
          </a:prstGeom>
          <a:noFill/>
        </p:spPr>
        <p:txBody>
          <a:bodyPr wrap="square" rtlCol="0">
            <a:spAutoFit/>
          </a:bodyPr>
          <a:lstStyle/>
          <a:p>
            <a:r>
              <a:rPr lang="en-US" sz="2800" b="1" dirty="0">
                <a:ea typeface="Adobe Myungjo Std M" pitchFamily="18" charset="-128"/>
                <a:cs typeface="Arial" pitchFamily="34" charset="0"/>
              </a:rPr>
              <a:t>Global Trends for M&amp;E </a:t>
            </a:r>
            <a:endParaRPr lang="en-US" sz="2800" dirty="0"/>
          </a:p>
        </p:txBody>
      </p:sp>
      <p:sp>
        <p:nvSpPr>
          <p:cNvPr id="5" name="TextBox 4"/>
          <p:cNvSpPr txBox="1"/>
          <p:nvPr/>
        </p:nvSpPr>
        <p:spPr>
          <a:xfrm>
            <a:off x="537030" y="6296055"/>
            <a:ext cx="7968343" cy="400110"/>
          </a:xfrm>
          <a:prstGeom prst="rect">
            <a:avLst/>
          </a:prstGeom>
          <a:noFill/>
        </p:spPr>
        <p:txBody>
          <a:bodyPr wrap="square" rtlCol="0">
            <a:spAutoFit/>
          </a:bodyPr>
          <a:lstStyle/>
          <a:p>
            <a:r>
              <a:rPr lang="en-US" sz="2000" b="1" dirty="0"/>
              <a:t>T</a:t>
            </a:r>
            <a:r>
              <a:rPr lang="en-US" sz="2000" b="1" dirty="0" smtClean="0"/>
              <a:t>o be on par with developed nations we have to move into Industry 4.0</a:t>
            </a:r>
            <a:endParaRPr lang="en-US" sz="2000" b="1" dirty="0"/>
          </a:p>
        </p:txBody>
      </p:sp>
    </p:spTree>
    <p:extLst>
      <p:ext uri="{BB962C8B-B14F-4D97-AF65-F5344CB8AC3E}">
        <p14:creationId xmlns:p14="http://schemas.microsoft.com/office/powerpoint/2010/main" val="128050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511" y="254922"/>
            <a:ext cx="8229600" cy="729892"/>
          </a:xfrm>
        </p:spPr>
        <p:txBody>
          <a:bodyPr>
            <a:normAutofit/>
          </a:bodyPr>
          <a:lstStyle/>
          <a:p>
            <a:r>
              <a:rPr lang="en-US" sz="2800" b="1" spc="-15" dirty="0" smtClean="0">
                <a:solidFill>
                  <a:srgbClr val="0070C0"/>
                </a:solidFill>
              </a:rPr>
              <a:t>Industrial Revolution -</a:t>
            </a:r>
            <a:r>
              <a:rPr lang="en-US" sz="2800" b="1" spc="-15" dirty="0" smtClean="0">
                <a:solidFill>
                  <a:srgbClr val="FF0000"/>
                </a:solidFill>
              </a:rPr>
              <a:t>I</a:t>
            </a:r>
            <a:r>
              <a:rPr lang="en-US" sz="2800" b="1" spc="-5" dirty="0" smtClean="0">
                <a:solidFill>
                  <a:srgbClr val="FF0000"/>
                </a:solidFill>
              </a:rPr>
              <a:t>n</a:t>
            </a:r>
            <a:r>
              <a:rPr lang="en-US" sz="2800" b="1" spc="-25" dirty="0" smtClean="0">
                <a:solidFill>
                  <a:srgbClr val="FF0000"/>
                </a:solidFill>
              </a:rPr>
              <a:t>d</a:t>
            </a:r>
            <a:r>
              <a:rPr lang="en-US" sz="2800" b="1" spc="-5" dirty="0" smtClean="0">
                <a:solidFill>
                  <a:srgbClr val="FF0000"/>
                </a:solidFill>
              </a:rPr>
              <a:t>u</a:t>
            </a:r>
            <a:r>
              <a:rPr lang="en-US" sz="2800" b="1" spc="20" dirty="0" smtClean="0">
                <a:solidFill>
                  <a:srgbClr val="FF0000"/>
                </a:solidFill>
              </a:rPr>
              <a:t>s</a:t>
            </a:r>
            <a:r>
              <a:rPr lang="en-US" sz="2800" b="1" dirty="0" smtClean="0">
                <a:solidFill>
                  <a:srgbClr val="FF0000"/>
                </a:solidFill>
              </a:rPr>
              <a:t>t</a:t>
            </a:r>
            <a:r>
              <a:rPr lang="en-US" sz="2800" b="1" spc="5" dirty="0" smtClean="0">
                <a:solidFill>
                  <a:srgbClr val="FF0000"/>
                </a:solidFill>
              </a:rPr>
              <a:t>r</a:t>
            </a:r>
            <a:r>
              <a:rPr lang="en-US" sz="2800" b="1" dirty="0" smtClean="0">
                <a:solidFill>
                  <a:srgbClr val="FF0000"/>
                </a:solidFill>
              </a:rPr>
              <a:t>y</a:t>
            </a:r>
            <a:r>
              <a:rPr lang="en-US" sz="2800" b="1" spc="-10" dirty="0" smtClean="0">
                <a:solidFill>
                  <a:srgbClr val="FF0000"/>
                </a:solidFill>
                <a:cs typeface="Times New Roman"/>
              </a:rPr>
              <a:t> </a:t>
            </a:r>
            <a:r>
              <a:rPr lang="en-US" sz="2800" b="1" spc="-25" dirty="0">
                <a:solidFill>
                  <a:srgbClr val="FF0000"/>
                </a:solidFill>
              </a:rPr>
              <a:t>4</a:t>
            </a:r>
            <a:r>
              <a:rPr lang="en-US" sz="2800" b="1" spc="-15" dirty="0">
                <a:solidFill>
                  <a:srgbClr val="FF0000"/>
                </a:solidFill>
              </a:rPr>
              <a:t>.</a:t>
            </a:r>
            <a:r>
              <a:rPr lang="en-US" sz="2800" b="1" dirty="0">
                <a:solidFill>
                  <a:srgbClr val="FF0000"/>
                </a:solidFill>
              </a:rPr>
              <a:t>0</a:t>
            </a:r>
            <a:r>
              <a:rPr lang="en-US" sz="2800" b="1" spc="150" dirty="0">
                <a:solidFill>
                  <a:srgbClr val="FF0000"/>
                </a:solidFill>
                <a:cs typeface="Times New Roman"/>
              </a:rPr>
              <a:t> </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55F3D6-FCCF-4E4B-877F-F518DDAF6312}" type="slidenum">
              <a:rPr lang="en-MY" smtClean="0">
                <a:solidFill>
                  <a:prstClr val="black">
                    <a:tint val="75000"/>
                  </a:prstClr>
                </a:solidFill>
              </a:rPr>
              <a:pPr/>
              <a:t>17</a:t>
            </a:fld>
            <a:endParaRPr lang="en-MY">
              <a:solidFill>
                <a:prstClr val="black">
                  <a:tint val="75000"/>
                </a:prstClr>
              </a:solidFill>
            </a:endParaRPr>
          </a:p>
        </p:txBody>
      </p:sp>
      <p:grpSp>
        <p:nvGrpSpPr>
          <p:cNvPr id="6" name="Group 5"/>
          <p:cNvGrpSpPr/>
          <p:nvPr/>
        </p:nvGrpSpPr>
        <p:grpSpPr>
          <a:xfrm>
            <a:off x="234772" y="1109472"/>
            <a:ext cx="12185177" cy="5133748"/>
            <a:chOff x="76200" y="1158249"/>
            <a:chExt cx="8679425" cy="5133745"/>
          </a:xfrm>
        </p:grpSpPr>
        <p:sp>
          <p:nvSpPr>
            <p:cNvPr id="7" name="object 10"/>
            <p:cNvSpPr txBox="1"/>
            <p:nvPr/>
          </p:nvSpPr>
          <p:spPr>
            <a:xfrm>
              <a:off x="76200" y="3555219"/>
              <a:ext cx="184666" cy="884557"/>
            </a:xfrm>
            <a:prstGeom prst="rect">
              <a:avLst/>
            </a:prstGeom>
          </p:spPr>
          <p:txBody>
            <a:bodyPr vert="vert270" wrap="square" lIns="0" tIns="0" rIns="0" bIns="0" rtlCol="0">
              <a:spAutoFit/>
            </a:bodyPr>
            <a:lstStyle/>
            <a:p>
              <a:pPr marL="12700"/>
              <a:r>
                <a:rPr sz="1200" b="1" spc="25" dirty="0">
                  <a:solidFill>
                    <a:prstClr val="black"/>
                  </a:solidFill>
                  <a:latin typeface="Century Gothic"/>
                  <a:cs typeface="Century Gothic"/>
                </a:rPr>
                <a:t>C</a:t>
              </a:r>
              <a:r>
                <a:rPr sz="1200" b="1" spc="10" dirty="0">
                  <a:solidFill>
                    <a:prstClr val="black"/>
                  </a:solidFill>
                  <a:latin typeface="Century Gothic"/>
                  <a:cs typeface="Century Gothic"/>
                </a:rPr>
                <a:t>om</a:t>
              </a:r>
              <a:r>
                <a:rPr sz="1200" b="1" spc="-10" dirty="0">
                  <a:solidFill>
                    <a:prstClr val="black"/>
                  </a:solidFill>
                  <a:latin typeface="Century Gothic"/>
                  <a:cs typeface="Century Gothic"/>
                </a:rPr>
                <a:t>p</a:t>
              </a:r>
              <a:r>
                <a:rPr sz="1200" b="1" spc="10" dirty="0">
                  <a:solidFill>
                    <a:prstClr val="black"/>
                  </a:solidFill>
                  <a:latin typeface="Century Gothic"/>
                  <a:cs typeface="Century Gothic"/>
                </a:rPr>
                <a:t>le</a:t>
              </a:r>
              <a:r>
                <a:rPr sz="1200" b="1" spc="-15" dirty="0">
                  <a:solidFill>
                    <a:prstClr val="black"/>
                  </a:solidFill>
                  <a:latin typeface="Century Gothic"/>
                  <a:cs typeface="Century Gothic"/>
                </a:rPr>
                <a:t>x</a:t>
              </a:r>
              <a:r>
                <a:rPr sz="1200" b="1" spc="10" dirty="0">
                  <a:solidFill>
                    <a:prstClr val="black"/>
                  </a:solidFill>
                  <a:latin typeface="Century Gothic"/>
                  <a:cs typeface="Century Gothic"/>
                </a:rPr>
                <a:t>i</a:t>
              </a:r>
              <a:r>
                <a:rPr sz="1200" b="1" dirty="0">
                  <a:solidFill>
                    <a:prstClr val="black"/>
                  </a:solidFill>
                  <a:latin typeface="Century Gothic"/>
                  <a:cs typeface="Century Gothic"/>
                </a:rPr>
                <a:t>ty</a:t>
              </a:r>
              <a:endParaRPr sz="1200">
                <a:solidFill>
                  <a:prstClr val="black"/>
                </a:solidFill>
                <a:latin typeface="Century Gothic"/>
                <a:cs typeface="Century Gothic"/>
              </a:endParaRPr>
            </a:p>
          </p:txBody>
        </p:sp>
        <p:grpSp>
          <p:nvGrpSpPr>
            <p:cNvPr id="8" name="Group 7"/>
            <p:cNvGrpSpPr/>
            <p:nvPr/>
          </p:nvGrpSpPr>
          <p:grpSpPr>
            <a:xfrm>
              <a:off x="321114" y="1158249"/>
              <a:ext cx="8434511" cy="5133745"/>
              <a:chOff x="321114" y="1158249"/>
              <a:chExt cx="8434511" cy="5133745"/>
            </a:xfrm>
          </p:grpSpPr>
          <p:sp>
            <p:nvSpPr>
              <p:cNvPr id="9" name="object 11"/>
              <p:cNvSpPr/>
              <p:nvPr/>
            </p:nvSpPr>
            <p:spPr>
              <a:xfrm>
                <a:off x="379721" y="5973366"/>
                <a:ext cx="5146431" cy="127000"/>
              </a:xfrm>
              <a:custGeom>
                <a:avLst/>
                <a:gdLst/>
                <a:ahLst/>
                <a:cxnLst/>
                <a:rect l="l" t="t" r="r" b="b"/>
                <a:pathLst>
                  <a:path w="5575300" h="127000">
                    <a:moveTo>
                      <a:pt x="5447769" y="0"/>
                    </a:moveTo>
                    <a:lnTo>
                      <a:pt x="5498579" y="63508"/>
                    </a:lnTo>
                    <a:lnTo>
                      <a:pt x="5447769" y="127004"/>
                    </a:lnTo>
                    <a:lnTo>
                      <a:pt x="5562086" y="69853"/>
                    </a:lnTo>
                    <a:lnTo>
                      <a:pt x="5498591" y="69853"/>
                    </a:lnTo>
                    <a:lnTo>
                      <a:pt x="5498591" y="57149"/>
                    </a:lnTo>
                    <a:lnTo>
                      <a:pt x="5562064" y="57149"/>
                    </a:lnTo>
                    <a:lnTo>
                      <a:pt x="5447769" y="0"/>
                    </a:lnTo>
                    <a:close/>
                  </a:path>
                  <a:path w="5575300" h="127000">
                    <a:moveTo>
                      <a:pt x="5493492" y="57149"/>
                    </a:moveTo>
                    <a:lnTo>
                      <a:pt x="0" y="57149"/>
                    </a:lnTo>
                    <a:lnTo>
                      <a:pt x="0" y="69853"/>
                    </a:lnTo>
                    <a:lnTo>
                      <a:pt x="5493501" y="69853"/>
                    </a:lnTo>
                    <a:lnTo>
                      <a:pt x="5498579" y="63508"/>
                    </a:lnTo>
                    <a:lnTo>
                      <a:pt x="5493492" y="57149"/>
                    </a:lnTo>
                    <a:close/>
                  </a:path>
                  <a:path w="5575300" h="127000">
                    <a:moveTo>
                      <a:pt x="5562064" y="57149"/>
                    </a:moveTo>
                    <a:lnTo>
                      <a:pt x="5498591" y="57149"/>
                    </a:lnTo>
                    <a:lnTo>
                      <a:pt x="5498591" y="69853"/>
                    </a:lnTo>
                    <a:lnTo>
                      <a:pt x="5562086" y="69853"/>
                    </a:lnTo>
                    <a:lnTo>
                      <a:pt x="5574779" y="63508"/>
                    </a:lnTo>
                    <a:lnTo>
                      <a:pt x="5562064" y="57149"/>
                    </a:lnTo>
                    <a:close/>
                  </a:path>
                </a:pathLst>
              </a:custGeom>
              <a:solidFill>
                <a:srgbClr val="000000"/>
              </a:solidFill>
            </p:spPr>
            <p:txBody>
              <a:bodyPr wrap="square" lIns="0" tIns="0" rIns="0" bIns="0" rtlCol="0"/>
              <a:lstStyle/>
              <a:p>
                <a:endParaRPr>
                  <a:solidFill>
                    <a:prstClr val="black"/>
                  </a:solidFill>
                </a:endParaRPr>
              </a:p>
            </p:txBody>
          </p:sp>
          <p:sp>
            <p:nvSpPr>
              <p:cNvPr id="10" name="object 14"/>
              <p:cNvSpPr/>
              <p:nvPr/>
            </p:nvSpPr>
            <p:spPr>
              <a:xfrm>
                <a:off x="438337" y="2433322"/>
                <a:ext cx="4996890" cy="2138680"/>
              </a:xfrm>
              <a:prstGeom prst="rect">
                <a:avLst/>
              </a:prstGeom>
              <a: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1" name="object 38"/>
              <p:cNvSpPr txBox="1"/>
              <p:nvPr/>
            </p:nvSpPr>
            <p:spPr>
              <a:xfrm>
                <a:off x="458437" y="4572001"/>
                <a:ext cx="1154940" cy="923329"/>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mechanical production driven by water &amp; steam power</a:t>
                </a:r>
                <a:endParaRPr sz="1200" dirty="0">
                  <a:solidFill>
                    <a:prstClr val="black"/>
                  </a:solidFill>
                  <a:latin typeface="Century Gothic"/>
                  <a:cs typeface="Century Gothic"/>
                </a:endParaRPr>
              </a:p>
            </p:txBody>
          </p:sp>
          <p:sp>
            <p:nvSpPr>
              <p:cNvPr id="12" name="object 4"/>
              <p:cNvSpPr/>
              <p:nvPr/>
            </p:nvSpPr>
            <p:spPr>
              <a:xfrm>
                <a:off x="8748592" y="1158249"/>
                <a:ext cx="7033" cy="1523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3" name="object 12"/>
              <p:cNvSpPr txBox="1"/>
              <p:nvPr/>
            </p:nvSpPr>
            <p:spPr>
              <a:xfrm>
                <a:off x="2555582" y="6107328"/>
                <a:ext cx="794702" cy="184666"/>
              </a:xfrm>
              <a:prstGeom prst="rect">
                <a:avLst/>
              </a:prstGeom>
            </p:spPr>
            <p:txBody>
              <a:bodyPr vert="horz" wrap="square" lIns="0" tIns="0" rIns="0" bIns="0" rtlCol="0">
                <a:spAutoFit/>
              </a:bodyPr>
              <a:lstStyle/>
              <a:p>
                <a:pPr marL="12700"/>
                <a:r>
                  <a:rPr sz="1200" b="1" spc="-30" dirty="0">
                    <a:solidFill>
                      <a:prstClr val="black"/>
                    </a:solidFill>
                    <a:latin typeface="Century Gothic"/>
                    <a:cs typeface="Century Gothic"/>
                  </a:rPr>
                  <a:t>T</a:t>
                </a:r>
                <a:r>
                  <a:rPr sz="1200" b="1" dirty="0">
                    <a:solidFill>
                      <a:prstClr val="black"/>
                    </a:solidFill>
                    <a:latin typeface="Century Gothic"/>
                    <a:cs typeface="Century Gothic"/>
                  </a:rPr>
                  <a:t>im</a:t>
                </a:r>
                <a:r>
                  <a:rPr sz="1200" b="1" spc="10" dirty="0">
                    <a:solidFill>
                      <a:prstClr val="black"/>
                    </a:solidFill>
                    <a:latin typeface="Century Gothic"/>
                    <a:cs typeface="Century Gothic"/>
                  </a:rPr>
                  <a:t>e</a:t>
                </a:r>
                <a:r>
                  <a:rPr sz="1200" b="1" dirty="0">
                    <a:solidFill>
                      <a:prstClr val="black"/>
                    </a:solidFill>
                    <a:latin typeface="Century Gothic"/>
                    <a:cs typeface="Century Gothic"/>
                  </a:rPr>
                  <a:t>li</a:t>
                </a:r>
                <a:r>
                  <a:rPr sz="1200" b="1" spc="-5" dirty="0">
                    <a:solidFill>
                      <a:prstClr val="black"/>
                    </a:solidFill>
                    <a:latin typeface="Century Gothic"/>
                    <a:cs typeface="Century Gothic"/>
                  </a:rPr>
                  <a:t>ne</a:t>
                </a:r>
                <a:endParaRPr sz="1200" dirty="0">
                  <a:solidFill>
                    <a:prstClr val="black"/>
                  </a:solidFill>
                  <a:latin typeface="Century Gothic"/>
                  <a:cs typeface="Century Gothic"/>
                </a:endParaRPr>
              </a:p>
            </p:txBody>
          </p:sp>
          <p:sp>
            <p:nvSpPr>
              <p:cNvPr id="14" name="object 13"/>
              <p:cNvSpPr/>
              <p:nvPr/>
            </p:nvSpPr>
            <p:spPr>
              <a:xfrm>
                <a:off x="2202411" y="3048009"/>
                <a:ext cx="247574" cy="548639"/>
              </a:xfrm>
              <a:prstGeom prst="rect">
                <a:avLst/>
              </a:prstGeom>
              <a:blipFill>
                <a:blip r:embed="rId5" cstate="email">
                  <a:biLevel thresh="75000"/>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5" name="object 15"/>
              <p:cNvSpPr/>
              <p:nvPr/>
            </p:nvSpPr>
            <p:spPr>
              <a:xfrm>
                <a:off x="4231666" y="2048510"/>
                <a:ext cx="984738" cy="313690"/>
              </a:xfrm>
              <a:custGeom>
                <a:avLst/>
                <a:gdLst/>
                <a:ahLst/>
                <a:cxnLst/>
                <a:rect l="l" t="t" r="r" b="b"/>
                <a:pathLst>
                  <a:path w="1066800" h="313689">
                    <a:moveTo>
                      <a:pt x="887364" y="0"/>
                    </a:moveTo>
                    <a:lnTo>
                      <a:pt x="886084" y="640"/>
                    </a:lnTo>
                    <a:lnTo>
                      <a:pt x="883057" y="5640"/>
                    </a:lnTo>
                    <a:lnTo>
                      <a:pt x="877235" y="15793"/>
                    </a:lnTo>
                    <a:lnTo>
                      <a:pt x="871035" y="26182"/>
                    </a:lnTo>
                    <a:lnTo>
                      <a:pt x="864365" y="37307"/>
                    </a:lnTo>
                    <a:lnTo>
                      <a:pt x="857133" y="49668"/>
                    </a:lnTo>
                    <a:lnTo>
                      <a:pt x="819669" y="112836"/>
                    </a:lnTo>
                    <a:lnTo>
                      <a:pt x="804912" y="137425"/>
                    </a:lnTo>
                    <a:lnTo>
                      <a:pt x="786833" y="168112"/>
                    </a:lnTo>
                    <a:lnTo>
                      <a:pt x="700430" y="313578"/>
                    </a:lnTo>
                    <a:lnTo>
                      <a:pt x="896752" y="313578"/>
                    </a:lnTo>
                    <a:lnTo>
                      <a:pt x="896752" y="310895"/>
                    </a:lnTo>
                    <a:lnTo>
                      <a:pt x="897392" y="308884"/>
                    </a:lnTo>
                    <a:lnTo>
                      <a:pt x="899989" y="304937"/>
                    </a:lnTo>
                    <a:lnTo>
                      <a:pt x="905404" y="295808"/>
                    </a:lnTo>
                    <a:lnTo>
                      <a:pt x="911614" y="285181"/>
                    </a:lnTo>
                    <a:lnTo>
                      <a:pt x="919879" y="271843"/>
                    </a:lnTo>
                    <a:lnTo>
                      <a:pt x="932062" y="251021"/>
                    </a:lnTo>
                    <a:lnTo>
                      <a:pt x="983862" y="163231"/>
                    </a:lnTo>
                    <a:lnTo>
                      <a:pt x="989795" y="153265"/>
                    </a:lnTo>
                    <a:lnTo>
                      <a:pt x="1017808" y="106845"/>
                    </a:lnTo>
                    <a:lnTo>
                      <a:pt x="1055144" y="43476"/>
                    </a:lnTo>
                    <a:lnTo>
                      <a:pt x="984199" y="43476"/>
                    </a:lnTo>
                    <a:lnTo>
                      <a:pt x="973778" y="42333"/>
                    </a:lnTo>
                    <a:lnTo>
                      <a:pt x="932445" y="31001"/>
                    </a:lnTo>
                    <a:lnTo>
                      <a:pt x="899895" y="10755"/>
                    </a:lnTo>
                    <a:lnTo>
                      <a:pt x="890015" y="1920"/>
                    </a:lnTo>
                    <a:lnTo>
                      <a:pt x="887364" y="0"/>
                    </a:lnTo>
                    <a:close/>
                  </a:path>
                  <a:path w="1066800" h="313689">
                    <a:moveTo>
                      <a:pt x="1063630" y="23500"/>
                    </a:moveTo>
                    <a:lnTo>
                      <a:pt x="1061617" y="26182"/>
                    </a:lnTo>
                    <a:lnTo>
                      <a:pt x="1058696" y="27359"/>
                    </a:lnTo>
                    <a:lnTo>
                      <a:pt x="1047551" y="32603"/>
                    </a:lnTo>
                    <a:lnTo>
                      <a:pt x="998159" y="43128"/>
                    </a:lnTo>
                    <a:lnTo>
                      <a:pt x="984199" y="43476"/>
                    </a:lnTo>
                    <a:lnTo>
                      <a:pt x="1055144" y="43476"/>
                    </a:lnTo>
                    <a:lnTo>
                      <a:pt x="1062989" y="30236"/>
                    </a:lnTo>
                    <a:lnTo>
                      <a:pt x="1063630" y="28834"/>
                    </a:lnTo>
                    <a:lnTo>
                      <a:pt x="1066312" y="26182"/>
                    </a:lnTo>
                    <a:lnTo>
                      <a:pt x="1065032" y="24780"/>
                    </a:lnTo>
                    <a:lnTo>
                      <a:pt x="1063630" y="23500"/>
                    </a:lnTo>
                    <a:close/>
                  </a:path>
                  <a:path w="1066800" h="313689">
                    <a:moveTo>
                      <a:pt x="62240" y="233690"/>
                    </a:moveTo>
                    <a:lnTo>
                      <a:pt x="56778" y="239890"/>
                    </a:lnTo>
                    <a:lnTo>
                      <a:pt x="49265" y="249204"/>
                    </a:lnTo>
                    <a:lnTo>
                      <a:pt x="25377" y="278583"/>
                    </a:lnTo>
                    <a:lnTo>
                      <a:pt x="16638" y="289461"/>
                    </a:lnTo>
                    <a:lnTo>
                      <a:pt x="8726" y="299228"/>
                    </a:lnTo>
                    <a:lnTo>
                      <a:pt x="0" y="308884"/>
                    </a:lnTo>
                    <a:lnTo>
                      <a:pt x="170840" y="310286"/>
                    </a:lnTo>
                    <a:lnTo>
                      <a:pt x="171602" y="309524"/>
                    </a:lnTo>
                    <a:lnTo>
                      <a:pt x="172211" y="309524"/>
                    </a:lnTo>
                    <a:lnTo>
                      <a:pt x="180738" y="306360"/>
                    </a:lnTo>
                    <a:lnTo>
                      <a:pt x="224789" y="283977"/>
                    </a:lnTo>
                    <a:lnTo>
                      <a:pt x="235329" y="275996"/>
                    </a:lnTo>
                    <a:lnTo>
                      <a:pt x="95768" y="275996"/>
                    </a:lnTo>
                    <a:lnTo>
                      <a:pt x="93116" y="273954"/>
                    </a:lnTo>
                    <a:lnTo>
                      <a:pt x="93116" y="273314"/>
                    </a:lnTo>
                    <a:lnTo>
                      <a:pt x="92476" y="273314"/>
                    </a:lnTo>
                    <a:lnTo>
                      <a:pt x="86728" y="267839"/>
                    </a:lnTo>
                    <a:lnTo>
                      <a:pt x="78115" y="258547"/>
                    </a:lnTo>
                    <a:lnTo>
                      <a:pt x="70606" y="248319"/>
                    </a:lnTo>
                    <a:lnTo>
                      <a:pt x="64282" y="236981"/>
                    </a:lnTo>
                    <a:lnTo>
                      <a:pt x="62240" y="233690"/>
                    </a:lnTo>
                    <a:close/>
                  </a:path>
                  <a:path w="1066800" h="313689">
                    <a:moveTo>
                      <a:pt x="91408" y="17480"/>
                    </a:moveTo>
                    <a:lnTo>
                      <a:pt x="74425" y="18104"/>
                    </a:lnTo>
                    <a:lnTo>
                      <a:pt x="65988" y="27903"/>
                    </a:lnTo>
                    <a:lnTo>
                      <a:pt x="62245" y="43561"/>
                    </a:lnTo>
                    <a:lnTo>
                      <a:pt x="62304" y="55799"/>
                    </a:lnTo>
                    <a:lnTo>
                      <a:pt x="62408" y="68079"/>
                    </a:lnTo>
                    <a:lnTo>
                      <a:pt x="62656" y="92857"/>
                    </a:lnTo>
                    <a:lnTo>
                      <a:pt x="62752" y="105405"/>
                    </a:lnTo>
                    <a:lnTo>
                      <a:pt x="62772" y="130940"/>
                    </a:lnTo>
                    <a:lnTo>
                      <a:pt x="62647" y="143976"/>
                    </a:lnTo>
                    <a:lnTo>
                      <a:pt x="62401" y="157225"/>
                    </a:lnTo>
                    <a:lnTo>
                      <a:pt x="62011" y="170709"/>
                    </a:lnTo>
                    <a:lnTo>
                      <a:pt x="62487" y="181927"/>
                    </a:lnTo>
                    <a:lnTo>
                      <a:pt x="69574" y="220329"/>
                    </a:lnTo>
                    <a:lnTo>
                      <a:pt x="90334" y="256917"/>
                    </a:lnTo>
                    <a:lnTo>
                      <a:pt x="103144" y="268620"/>
                    </a:lnTo>
                    <a:lnTo>
                      <a:pt x="103906" y="271271"/>
                    </a:lnTo>
                    <a:lnTo>
                      <a:pt x="101864" y="273314"/>
                    </a:lnTo>
                    <a:lnTo>
                      <a:pt x="100462" y="275356"/>
                    </a:lnTo>
                    <a:lnTo>
                      <a:pt x="95768" y="275996"/>
                    </a:lnTo>
                    <a:lnTo>
                      <a:pt x="235329" y="275996"/>
                    </a:lnTo>
                    <a:lnTo>
                      <a:pt x="245299" y="267116"/>
                    </a:lnTo>
                    <a:lnTo>
                      <a:pt x="270142" y="236085"/>
                    </a:lnTo>
                    <a:lnTo>
                      <a:pt x="278129" y="220858"/>
                    </a:lnTo>
                    <a:lnTo>
                      <a:pt x="278129" y="220217"/>
                    </a:lnTo>
                    <a:lnTo>
                      <a:pt x="198327" y="219843"/>
                    </a:lnTo>
                    <a:lnTo>
                      <a:pt x="158858" y="218941"/>
                    </a:lnTo>
                    <a:lnTo>
                      <a:pt x="130339" y="217880"/>
                    </a:lnTo>
                    <a:lnTo>
                      <a:pt x="119815" y="210337"/>
                    </a:lnTo>
                    <a:lnTo>
                      <a:pt x="113412" y="198334"/>
                    </a:lnTo>
                    <a:lnTo>
                      <a:pt x="111251" y="182622"/>
                    </a:lnTo>
                    <a:lnTo>
                      <a:pt x="111251" y="37612"/>
                    </a:lnTo>
                    <a:lnTo>
                      <a:pt x="109270" y="30200"/>
                    </a:lnTo>
                    <a:lnTo>
                      <a:pt x="102936" y="21860"/>
                    </a:lnTo>
                    <a:lnTo>
                      <a:pt x="91408" y="17480"/>
                    </a:lnTo>
                    <a:close/>
                  </a:path>
                </a:pathLst>
              </a:custGeom>
              <a:solidFill>
                <a:schemeClr val="tx1"/>
              </a:solidFill>
            </p:spPr>
            <p:txBody>
              <a:bodyPr wrap="square" lIns="0" tIns="0" rIns="0" bIns="0" rtlCol="0"/>
              <a:lstStyle/>
              <a:p>
                <a:endParaRPr>
                  <a:solidFill>
                    <a:prstClr val="black"/>
                  </a:solidFill>
                </a:endParaRPr>
              </a:p>
            </p:txBody>
          </p:sp>
          <p:sp>
            <p:nvSpPr>
              <p:cNvPr id="16" name="object 16"/>
              <p:cNvSpPr/>
              <p:nvPr/>
            </p:nvSpPr>
            <p:spPr>
              <a:xfrm>
                <a:off x="4589783" y="1676400"/>
                <a:ext cx="432582" cy="340360"/>
              </a:xfrm>
              <a:custGeom>
                <a:avLst/>
                <a:gdLst/>
                <a:ahLst/>
                <a:cxnLst/>
                <a:rect l="l" t="t" r="r" b="b"/>
                <a:pathLst>
                  <a:path w="468629" h="340360">
                    <a:moveTo>
                      <a:pt x="33581" y="196165"/>
                    </a:moveTo>
                    <a:lnTo>
                      <a:pt x="16771" y="197373"/>
                    </a:lnTo>
                    <a:lnTo>
                      <a:pt x="7752" y="205377"/>
                    </a:lnTo>
                    <a:lnTo>
                      <a:pt x="0" y="220613"/>
                    </a:lnTo>
                    <a:lnTo>
                      <a:pt x="1456" y="233034"/>
                    </a:lnTo>
                    <a:lnTo>
                      <a:pt x="7770" y="243642"/>
                    </a:lnTo>
                    <a:lnTo>
                      <a:pt x="16019" y="250634"/>
                    </a:lnTo>
                    <a:lnTo>
                      <a:pt x="28302" y="258906"/>
                    </a:lnTo>
                    <a:lnTo>
                      <a:pt x="70213" y="288367"/>
                    </a:lnTo>
                    <a:lnTo>
                      <a:pt x="120707" y="323157"/>
                    </a:lnTo>
                    <a:lnTo>
                      <a:pt x="155638" y="340283"/>
                    </a:lnTo>
                    <a:lnTo>
                      <a:pt x="166588" y="337352"/>
                    </a:lnTo>
                    <a:lnTo>
                      <a:pt x="175634" y="330297"/>
                    </a:lnTo>
                    <a:lnTo>
                      <a:pt x="181527" y="319643"/>
                    </a:lnTo>
                    <a:lnTo>
                      <a:pt x="182289" y="318241"/>
                    </a:lnTo>
                    <a:lnTo>
                      <a:pt x="182929" y="316991"/>
                    </a:lnTo>
                    <a:lnTo>
                      <a:pt x="185255" y="313635"/>
                    </a:lnTo>
                    <a:lnTo>
                      <a:pt x="193481" y="304413"/>
                    </a:lnTo>
                    <a:lnTo>
                      <a:pt x="201961" y="295132"/>
                    </a:lnTo>
                    <a:lnTo>
                      <a:pt x="210978" y="285452"/>
                    </a:lnTo>
                    <a:lnTo>
                      <a:pt x="219487" y="276064"/>
                    </a:lnTo>
                    <a:lnTo>
                      <a:pt x="224323" y="270631"/>
                    </a:lnTo>
                    <a:lnTo>
                      <a:pt x="147359" y="270631"/>
                    </a:lnTo>
                    <a:lnTo>
                      <a:pt x="145957" y="269991"/>
                    </a:lnTo>
                    <a:lnTo>
                      <a:pt x="138846" y="264832"/>
                    </a:lnTo>
                    <a:lnTo>
                      <a:pt x="129191" y="258008"/>
                    </a:lnTo>
                    <a:lnTo>
                      <a:pt x="86351" y="228151"/>
                    </a:lnTo>
                    <a:lnTo>
                      <a:pt x="77059" y="221516"/>
                    </a:lnTo>
                    <a:lnTo>
                      <a:pt x="67100" y="214613"/>
                    </a:lnTo>
                    <a:lnTo>
                      <a:pt x="43902" y="198795"/>
                    </a:lnTo>
                    <a:lnTo>
                      <a:pt x="33581" y="196165"/>
                    </a:lnTo>
                    <a:close/>
                  </a:path>
                  <a:path w="468629" h="340360">
                    <a:moveTo>
                      <a:pt x="230358" y="69189"/>
                    </a:moveTo>
                    <a:lnTo>
                      <a:pt x="152053" y="69189"/>
                    </a:lnTo>
                    <a:lnTo>
                      <a:pt x="153455" y="69829"/>
                    </a:lnTo>
                    <a:lnTo>
                      <a:pt x="162556" y="79857"/>
                    </a:lnTo>
                    <a:lnTo>
                      <a:pt x="168628" y="86579"/>
                    </a:lnTo>
                    <a:lnTo>
                      <a:pt x="189519" y="109471"/>
                    </a:lnTo>
                    <a:lnTo>
                      <a:pt x="197011" y="117591"/>
                    </a:lnTo>
                    <a:lnTo>
                      <a:pt x="198291" y="118871"/>
                    </a:lnTo>
                    <a:lnTo>
                      <a:pt x="198291" y="214243"/>
                    </a:lnTo>
                    <a:lnTo>
                      <a:pt x="191789" y="221719"/>
                    </a:lnTo>
                    <a:lnTo>
                      <a:pt x="183067" y="231074"/>
                    </a:lnTo>
                    <a:lnTo>
                      <a:pt x="174505" y="240428"/>
                    </a:lnTo>
                    <a:lnTo>
                      <a:pt x="166165" y="249783"/>
                    </a:lnTo>
                    <a:lnTo>
                      <a:pt x="154735" y="261213"/>
                    </a:lnTo>
                    <a:lnTo>
                      <a:pt x="150011" y="267949"/>
                    </a:lnTo>
                    <a:lnTo>
                      <a:pt x="147359" y="270631"/>
                    </a:lnTo>
                    <a:lnTo>
                      <a:pt x="224323" y="270631"/>
                    </a:lnTo>
                    <a:lnTo>
                      <a:pt x="227980" y="266524"/>
                    </a:lnTo>
                    <a:lnTo>
                      <a:pt x="236513" y="257159"/>
                    </a:lnTo>
                    <a:lnTo>
                      <a:pt x="237915" y="255117"/>
                    </a:lnTo>
                    <a:lnTo>
                      <a:pt x="239165" y="254507"/>
                    </a:lnTo>
                    <a:lnTo>
                      <a:pt x="292139" y="254507"/>
                    </a:lnTo>
                    <a:lnTo>
                      <a:pt x="295553" y="253867"/>
                    </a:lnTo>
                    <a:lnTo>
                      <a:pt x="329721" y="226923"/>
                    </a:lnTo>
                    <a:lnTo>
                      <a:pt x="331001" y="223631"/>
                    </a:lnTo>
                    <a:lnTo>
                      <a:pt x="333043" y="222991"/>
                    </a:lnTo>
                    <a:lnTo>
                      <a:pt x="468405" y="222991"/>
                    </a:lnTo>
                    <a:lnTo>
                      <a:pt x="465998" y="215143"/>
                    </a:lnTo>
                    <a:lnTo>
                      <a:pt x="462799" y="204895"/>
                    </a:lnTo>
                    <a:lnTo>
                      <a:pt x="460224" y="193478"/>
                    </a:lnTo>
                    <a:lnTo>
                      <a:pt x="458289" y="180200"/>
                    </a:lnTo>
                    <a:lnTo>
                      <a:pt x="457007" y="164369"/>
                    </a:lnTo>
                    <a:lnTo>
                      <a:pt x="457757" y="151569"/>
                    </a:lnTo>
                    <a:lnTo>
                      <a:pt x="459541" y="139014"/>
                    </a:lnTo>
                    <a:lnTo>
                      <a:pt x="462436" y="126740"/>
                    </a:lnTo>
                    <a:lnTo>
                      <a:pt x="466515" y="114787"/>
                    </a:lnTo>
                    <a:lnTo>
                      <a:pt x="467765" y="110093"/>
                    </a:lnTo>
                    <a:lnTo>
                      <a:pt x="332403" y="110093"/>
                    </a:lnTo>
                    <a:lnTo>
                      <a:pt x="331001" y="109453"/>
                    </a:lnTo>
                    <a:lnTo>
                      <a:pt x="329176" y="105654"/>
                    </a:lnTo>
                    <a:lnTo>
                      <a:pt x="321938" y="94540"/>
                    </a:lnTo>
                    <a:lnTo>
                      <a:pt x="312357" y="86458"/>
                    </a:lnTo>
                    <a:lnTo>
                      <a:pt x="300221" y="81524"/>
                    </a:lnTo>
                    <a:lnTo>
                      <a:pt x="285381" y="79857"/>
                    </a:lnTo>
                    <a:lnTo>
                      <a:pt x="241847" y="79857"/>
                    </a:lnTo>
                    <a:lnTo>
                      <a:pt x="238555" y="78607"/>
                    </a:lnTo>
                    <a:lnTo>
                      <a:pt x="230358" y="69189"/>
                    </a:lnTo>
                    <a:close/>
                  </a:path>
                  <a:path w="468629" h="340360">
                    <a:moveTo>
                      <a:pt x="165525" y="0"/>
                    </a:moveTo>
                    <a:lnTo>
                      <a:pt x="152693" y="0"/>
                    </a:lnTo>
                    <a:lnTo>
                      <a:pt x="148761" y="1371"/>
                    </a:lnTo>
                    <a:lnTo>
                      <a:pt x="144677" y="2651"/>
                    </a:lnTo>
                    <a:lnTo>
                      <a:pt x="135488" y="9669"/>
                    </a:lnTo>
                    <a:lnTo>
                      <a:pt x="102653" y="32359"/>
                    </a:lnTo>
                    <a:lnTo>
                      <a:pt x="34821" y="79857"/>
                    </a:lnTo>
                    <a:lnTo>
                      <a:pt x="19343" y="90677"/>
                    </a:lnTo>
                    <a:lnTo>
                      <a:pt x="15289" y="93329"/>
                    </a:lnTo>
                    <a:lnTo>
                      <a:pt x="11327" y="97383"/>
                    </a:lnTo>
                    <a:lnTo>
                      <a:pt x="5881" y="109453"/>
                    </a:lnTo>
                    <a:lnTo>
                      <a:pt x="5876" y="110093"/>
                    </a:lnTo>
                    <a:lnTo>
                      <a:pt x="5941" y="120934"/>
                    </a:lnTo>
                    <a:lnTo>
                      <a:pt x="10815" y="132177"/>
                    </a:lnTo>
                    <a:lnTo>
                      <a:pt x="20770" y="141661"/>
                    </a:lnTo>
                    <a:lnTo>
                      <a:pt x="31652" y="144625"/>
                    </a:lnTo>
                    <a:lnTo>
                      <a:pt x="43293" y="143031"/>
                    </a:lnTo>
                    <a:lnTo>
                      <a:pt x="55743" y="136708"/>
                    </a:lnTo>
                    <a:lnTo>
                      <a:pt x="94409" y="109453"/>
                    </a:lnTo>
                    <a:lnTo>
                      <a:pt x="136899" y="79850"/>
                    </a:lnTo>
                    <a:lnTo>
                      <a:pt x="149401" y="71231"/>
                    </a:lnTo>
                    <a:lnTo>
                      <a:pt x="152053" y="69189"/>
                    </a:lnTo>
                    <a:lnTo>
                      <a:pt x="230358" y="69189"/>
                    </a:lnTo>
                    <a:lnTo>
                      <a:pt x="194969" y="30205"/>
                    </a:lnTo>
                    <a:lnTo>
                      <a:pt x="188873" y="25511"/>
                    </a:lnTo>
                    <a:lnTo>
                      <a:pt x="185451" y="15923"/>
                    </a:lnTo>
                    <a:lnTo>
                      <a:pt x="177496" y="6004"/>
                    </a:lnTo>
                    <a:lnTo>
                      <a:pt x="165525" y="0"/>
                    </a:lnTo>
                    <a:close/>
                  </a:path>
                  <a:path w="468629" h="340360">
                    <a:moveTo>
                      <a:pt x="259810" y="79587"/>
                    </a:moveTo>
                    <a:lnTo>
                      <a:pt x="247303" y="79857"/>
                    </a:lnTo>
                    <a:lnTo>
                      <a:pt x="285381" y="79857"/>
                    </a:lnTo>
                    <a:lnTo>
                      <a:pt x="259810" y="79587"/>
                    </a:lnTo>
                    <a:close/>
                  </a:path>
                </a:pathLst>
              </a:custGeom>
              <a:solidFill>
                <a:schemeClr val="tx1"/>
              </a:solidFill>
            </p:spPr>
            <p:txBody>
              <a:bodyPr wrap="square" lIns="0" tIns="0" rIns="0" bIns="0" rtlCol="0"/>
              <a:lstStyle/>
              <a:p>
                <a:endParaRPr>
                  <a:solidFill>
                    <a:prstClr val="black"/>
                  </a:solidFill>
                </a:endParaRPr>
              </a:p>
            </p:txBody>
          </p:sp>
          <p:sp>
            <p:nvSpPr>
              <p:cNvPr id="17" name="object 17"/>
              <p:cNvSpPr/>
              <p:nvPr/>
            </p:nvSpPr>
            <p:spPr>
              <a:xfrm>
                <a:off x="5040313" y="1828803"/>
                <a:ext cx="213360" cy="231140"/>
              </a:xfrm>
              <a:custGeom>
                <a:avLst/>
                <a:gdLst/>
                <a:ahLst/>
                <a:cxnLst/>
                <a:rect l="l" t="t" r="r" b="b"/>
                <a:pathLst>
                  <a:path w="231139" h="231139">
                    <a:moveTo>
                      <a:pt x="123853" y="0"/>
                    </a:moveTo>
                    <a:lnTo>
                      <a:pt x="84849" y="4151"/>
                    </a:lnTo>
                    <a:lnTo>
                      <a:pt x="40723" y="27398"/>
                    </a:lnTo>
                    <a:lnTo>
                      <a:pt x="14457" y="58812"/>
                    </a:lnTo>
                    <a:lnTo>
                      <a:pt x="567" y="106385"/>
                    </a:lnTo>
                    <a:lnTo>
                      <a:pt x="0" y="121160"/>
                    </a:lnTo>
                    <a:lnTo>
                      <a:pt x="1289" y="133717"/>
                    </a:lnTo>
                    <a:lnTo>
                      <a:pt x="18830" y="178593"/>
                    </a:lnTo>
                    <a:lnTo>
                      <a:pt x="46396" y="208207"/>
                    </a:lnTo>
                    <a:lnTo>
                      <a:pt x="90605" y="228633"/>
                    </a:lnTo>
                    <a:lnTo>
                      <a:pt x="114846" y="230912"/>
                    </a:lnTo>
                    <a:lnTo>
                      <a:pt x="128328" y="230133"/>
                    </a:lnTo>
                    <a:lnTo>
                      <a:pt x="165086" y="219964"/>
                    </a:lnTo>
                    <a:lnTo>
                      <a:pt x="196961" y="197112"/>
                    </a:lnTo>
                    <a:lnTo>
                      <a:pt x="204334" y="189526"/>
                    </a:lnTo>
                    <a:lnTo>
                      <a:pt x="101720" y="189526"/>
                    </a:lnTo>
                    <a:lnTo>
                      <a:pt x="89552" y="186025"/>
                    </a:lnTo>
                    <a:lnTo>
                      <a:pt x="58207" y="162974"/>
                    </a:lnTo>
                    <a:lnTo>
                      <a:pt x="41473" y="123584"/>
                    </a:lnTo>
                    <a:lnTo>
                      <a:pt x="40669" y="107376"/>
                    </a:lnTo>
                    <a:lnTo>
                      <a:pt x="43494" y="93915"/>
                    </a:lnTo>
                    <a:lnTo>
                      <a:pt x="65420" y="59590"/>
                    </a:lnTo>
                    <a:lnTo>
                      <a:pt x="101788" y="41246"/>
                    </a:lnTo>
                    <a:lnTo>
                      <a:pt x="115845" y="40214"/>
                    </a:lnTo>
                    <a:lnTo>
                      <a:pt x="203366" y="40214"/>
                    </a:lnTo>
                    <a:lnTo>
                      <a:pt x="201670" y="38194"/>
                    </a:lnTo>
                    <a:lnTo>
                      <a:pt x="169926" y="13119"/>
                    </a:lnTo>
                    <a:lnTo>
                      <a:pt x="135971" y="1312"/>
                    </a:lnTo>
                    <a:lnTo>
                      <a:pt x="123853" y="0"/>
                    </a:lnTo>
                    <a:close/>
                  </a:path>
                  <a:path w="231139" h="231139">
                    <a:moveTo>
                      <a:pt x="203366" y="40214"/>
                    </a:moveTo>
                    <a:lnTo>
                      <a:pt x="115845" y="40214"/>
                    </a:lnTo>
                    <a:lnTo>
                      <a:pt x="127530" y="40972"/>
                    </a:lnTo>
                    <a:lnTo>
                      <a:pt x="140507" y="44146"/>
                    </a:lnTo>
                    <a:lnTo>
                      <a:pt x="172843" y="66875"/>
                    </a:lnTo>
                    <a:lnTo>
                      <a:pt x="190043" y="105990"/>
                    </a:lnTo>
                    <a:lnTo>
                      <a:pt x="191247" y="121908"/>
                    </a:lnTo>
                    <a:lnTo>
                      <a:pt x="189028" y="134539"/>
                    </a:lnTo>
                    <a:lnTo>
                      <a:pt x="159654" y="175346"/>
                    </a:lnTo>
                    <a:lnTo>
                      <a:pt x="118572" y="189285"/>
                    </a:lnTo>
                    <a:lnTo>
                      <a:pt x="101720" y="189526"/>
                    </a:lnTo>
                    <a:lnTo>
                      <a:pt x="204334" y="189526"/>
                    </a:lnTo>
                    <a:lnTo>
                      <a:pt x="225695" y="152350"/>
                    </a:lnTo>
                    <a:lnTo>
                      <a:pt x="231151" y="127600"/>
                    </a:lnTo>
                    <a:lnTo>
                      <a:pt x="231151" y="103338"/>
                    </a:lnTo>
                    <a:lnTo>
                      <a:pt x="230389" y="98644"/>
                    </a:lnTo>
                    <a:lnTo>
                      <a:pt x="229778" y="93915"/>
                    </a:lnTo>
                    <a:lnTo>
                      <a:pt x="226810" y="80917"/>
                    </a:lnTo>
                    <a:lnTo>
                      <a:pt x="222450" y="69372"/>
                    </a:lnTo>
                    <a:lnTo>
                      <a:pt x="216866" y="58447"/>
                    </a:lnTo>
                    <a:lnTo>
                      <a:pt x="209969" y="48077"/>
                    </a:lnTo>
                    <a:lnTo>
                      <a:pt x="203366" y="40214"/>
                    </a:lnTo>
                    <a:close/>
                  </a:path>
                </a:pathLst>
              </a:custGeom>
              <a:solidFill>
                <a:schemeClr val="tx1"/>
              </a:solidFill>
            </p:spPr>
            <p:txBody>
              <a:bodyPr wrap="square" lIns="0" tIns="0" rIns="0" bIns="0" rtlCol="0"/>
              <a:lstStyle/>
              <a:p>
                <a:endParaRPr>
                  <a:solidFill>
                    <a:prstClr val="black"/>
                  </a:solidFill>
                </a:endParaRPr>
              </a:p>
            </p:txBody>
          </p:sp>
          <p:sp>
            <p:nvSpPr>
              <p:cNvPr id="18" name="object 18"/>
              <p:cNvSpPr/>
              <p:nvPr/>
            </p:nvSpPr>
            <p:spPr>
              <a:xfrm>
                <a:off x="4343414" y="1905004"/>
                <a:ext cx="208085" cy="331470"/>
              </a:xfrm>
              <a:custGeom>
                <a:avLst/>
                <a:gdLst/>
                <a:ahLst/>
                <a:cxnLst/>
                <a:rect l="l" t="t" r="r" b="b"/>
                <a:pathLst>
                  <a:path w="225425" h="331469">
                    <a:moveTo>
                      <a:pt x="196717" y="0"/>
                    </a:moveTo>
                    <a:lnTo>
                      <a:pt x="18908" y="1939"/>
                    </a:lnTo>
                    <a:lnTo>
                      <a:pt x="8869" y="8195"/>
                    </a:lnTo>
                    <a:lnTo>
                      <a:pt x="2333" y="20268"/>
                    </a:lnTo>
                    <a:lnTo>
                      <a:pt x="0" y="38875"/>
                    </a:lnTo>
                    <a:lnTo>
                      <a:pt x="23" y="207625"/>
                    </a:lnTo>
                    <a:lnTo>
                      <a:pt x="249" y="257749"/>
                    </a:lnTo>
                    <a:lnTo>
                      <a:pt x="749" y="297175"/>
                    </a:lnTo>
                    <a:lnTo>
                      <a:pt x="35833" y="331069"/>
                    </a:lnTo>
                    <a:lnTo>
                      <a:pt x="201104" y="330923"/>
                    </a:lnTo>
                    <a:lnTo>
                      <a:pt x="213519" y="326689"/>
                    </a:lnTo>
                    <a:lnTo>
                      <a:pt x="220732" y="317749"/>
                    </a:lnTo>
                    <a:lnTo>
                      <a:pt x="107929" y="317749"/>
                    </a:lnTo>
                    <a:lnTo>
                      <a:pt x="103875" y="313696"/>
                    </a:lnTo>
                    <a:lnTo>
                      <a:pt x="103875" y="308209"/>
                    </a:lnTo>
                    <a:lnTo>
                      <a:pt x="103235" y="303515"/>
                    </a:lnTo>
                    <a:lnTo>
                      <a:pt x="107929" y="298821"/>
                    </a:lnTo>
                    <a:lnTo>
                      <a:pt x="224525" y="298821"/>
                    </a:lnTo>
                    <a:lnTo>
                      <a:pt x="224621" y="284740"/>
                    </a:lnTo>
                    <a:lnTo>
                      <a:pt x="23500" y="284740"/>
                    </a:lnTo>
                    <a:lnTo>
                      <a:pt x="23500" y="44953"/>
                    </a:lnTo>
                    <a:lnTo>
                      <a:pt x="225150" y="44953"/>
                    </a:lnTo>
                    <a:lnTo>
                      <a:pt x="225155" y="32121"/>
                    </a:lnTo>
                    <a:lnTo>
                      <a:pt x="224515" y="28829"/>
                    </a:lnTo>
                    <a:lnTo>
                      <a:pt x="220736" y="13215"/>
                    </a:lnTo>
                    <a:lnTo>
                      <a:pt x="210793" y="3757"/>
                    </a:lnTo>
                    <a:lnTo>
                      <a:pt x="196717" y="0"/>
                    </a:lnTo>
                    <a:close/>
                  </a:path>
                  <a:path w="225425" h="331469">
                    <a:moveTo>
                      <a:pt x="224525" y="298821"/>
                    </a:moveTo>
                    <a:lnTo>
                      <a:pt x="117988" y="298821"/>
                    </a:lnTo>
                    <a:lnTo>
                      <a:pt x="122041" y="302875"/>
                    </a:lnTo>
                    <a:lnTo>
                      <a:pt x="122041" y="313696"/>
                    </a:lnTo>
                    <a:lnTo>
                      <a:pt x="117988" y="317749"/>
                    </a:lnTo>
                    <a:lnTo>
                      <a:pt x="220732" y="317749"/>
                    </a:lnTo>
                    <a:lnTo>
                      <a:pt x="221863" y="316347"/>
                    </a:lnTo>
                    <a:lnTo>
                      <a:pt x="224515" y="311013"/>
                    </a:lnTo>
                    <a:lnTo>
                      <a:pt x="224525" y="298821"/>
                    </a:lnTo>
                    <a:close/>
                  </a:path>
                  <a:path w="225425" h="331469">
                    <a:moveTo>
                      <a:pt x="225150" y="44953"/>
                    </a:moveTo>
                    <a:lnTo>
                      <a:pt x="201046" y="44953"/>
                    </a:lnTo>
                    <a:lnTo>
                      <a:pt x="201046" y="284740"/>
                    </a:lnTo>
                    <a:lnTo>
                      <a:pt x="224621" y="284740"/>
                    </a:lnTo>
                    <a:lnTo>
                      <a:pt x="224776" y="257749"/>
                    </a:lnTo>
                    <a:lnTo>
                      <a:pt x="224979" y="207625"/>
                    </a:lnTo>
                    <a:lnTo>
                      <a:pt x="225080" y="164587"/>
                    </a:lnTo>
                    <a:lnTo>
                      <a:pt x="225150" y="44953"/>
                    </a:lnTo>
                    <a:close/>
                  </a:path>
                </a:pathLst>
              </a:custGeom>
              <a:solidFill>
                <a:schemeClr val="tx1"/>
              </a:solidFill>
            </p:spPr>
            <p:txBody>
              <a:bodyPr wrap="square" lIns="0" tIns="0" rIns="0" bIns="0" rtlCol="0"/>
              <a:lstStyle/>
              <a:p>
                <a:endParaRPr>
                  <a:solidFill>
                    <a:prstClr val="black"/>
                  </a:solidFill>
                </a:endParaRPr>
              </a:p>
            </p:txBody>
          </p:sp>
          <p:sp>
            <p:nvSpPr>
              <p:cNvPr id="19" name="object 19"/>
              <p:cNvSpPr/>
              <p:nvPr/>
            </p:nvSpPr>
            <p:spPr>
              <a:xfrm>
                <a:off x="4611272" y="2015494"/>
                <a:ext cx="36928" cy="118110"/>
              </a:xfrm>
              <a:custGeom>
                <a:avLst/>
                <a:gdLst/>
                <a:ahLst/>
                <a:cxnLst/>
                <a:rect l="l" t="t" r="r" b="b"/>
                <a:pathLst>
                  <a:path w="40004" h="118110">
                    <a:moveTo>
                      <a:pt x="761" y="116860"/>
                    </a:moveTo>
                    <a:lnTo>
                      <a:pt x="0" y="116860"/>
                    </a:lnTo>
                    <a:lnTo>
                      <a:pt x="761" y="117622"/>
                    </a:lnTo>
                    <a:lnTo>
                      <a:pt x="761" y="116860"/>
                    </a:lnTo>
                    <a:close/>
                  </a:path>
                  <a:path w="40004" h="118110">
                    <a:moveTo>
                      <a:pt x="16154" y="0"/>
                    </a:moveTo>
                    <a:lnTo>
                      <a:pt x="9418" y="640"/>
                    </a:lnTo>
                    <a:lnTo>
                      <a:pt x="1402" y="640"/>
                    </a:lnTo>
                    <a:lnTo>
                      <a:pt x="761" y="2042"/>
                    </a:lnTo>
                    <a:lnTo>
                      <a:pt x="761" y="116860"/>
                    </a:lnTo>
                    <a:lnTo>
                      <a:pt x="27584" y="116860"/>
                    </a:lnTo>
                    <a:lnTo>
                      <a:pt x="35051" y="112166"/>
                    </a:lnTo>
                    <a:lnTo>
                      <a:pt x="37332" y="103319"/>
                    </a:lnTo>
                    <a:lnTo>
                      <a:pt x="37038" y="91065"/>
                    </a:lnTo>
                    <a:lnTo>
                      <a:pt x="29596" y="81290"/>
                    </a:lnTo>
                    <a:lnTo>
                      <a:pt x="28346" y="79888"/>
                    </a:lnTo>
                    <a:lnTo>
                      <a:pt x="26304" y="79247"/>
                    </a:lnTo>
                    <a:lnTo>
                      <a:pt x="23621" y="78638"/>
                    </a:lnTo>
                    <a:lnTo>
                      <a:pt x="33040" y="75194"/>
                    </a:lnTo>
                    <a:lnTo>
                      <a:pt x="38374" y="69220"/>
                    </a:lnTo>
                    <a:lnTo>
                      <a:pt x="38374" y="59829"/>
                    </a:lnTo>
                    <a:lnTo>
                      <a:pt x="35089" y="47738"/>
                    </a:lnTo>
                    <a:lnTo>
                      <a:pt x="24262" y="39623"/>
                    </a:lnTo>
                    <a:lnTo>
                      <a:pt x="25664" y="39014"/>
                    </a:lnTo>
                    <a:lnTo>
                      <a:pt x="26304" y="39014"/>
                    </a:lnTo>
                    <a:lnTo>
                      <a:pt x="26944" y="38252"/>
                    </a:lnTo>
                    <a:lnTo>
                      <a:pt x="34289" y="34930"/>
                    </a:lnTo>
                    <a:lnTo>
                      <a:pt x="39776" y="26182"/>
                    </a:lnTo>
                    <a:lnTo>
                      <a:pt x="38374" y="18806"/>
                    </a:lnTo>
                    <a:lnTo>
                      <a:pt x="37734" y="10058"/>
                    </a:lnTo>
                    <a:lnTo>
                      <a:pt x="31638" y="3322"/>
                    </a:lnTo>
                    <a:lnTo>
                      <a:pt x="16154" y="0"/>
                    </a:lnTo>
                    <a:close/>
                  </a:path>
                </a:pathLst>
              </a:custGeom>
              <a:solidFill>
                <a:schemeClr val="tx1"/>
              </a:solidFill>
            </p:spPr>
            <p:txBody>
              <a:bodyPr wrap="square" lIns="0" tIns="0" rIns="0" bIns="0" rtlCol="0"/>
              <a:lstStyle/>
              <a:p>
                <a:endParaRPr>
                  <a:solidFill>
                    <a:prstClr val="black"/>
                  </a:solidFill>
                </a:endParaRPr>
              </a:p>
            </p:txBody>
          </p:sp>
          <p:sp>
            <p:nvSpPr>
              <p:cNvPr id="20" name="object 20"/>
              <p:cNvSpPr/>
              <p:nvPr/>
            </p:nvSpPr>
            <p:spPr>
              <a:xfrm>
                <a:off x="4559598" y="1999614"/>
                <a:ext cx="34583" cy="41275"/>
              </a:xfrm>
              <a:custGeom>
                <a:avLst/>
                <a:gdLst/>
                <a:ahLst/>
                <a:cxnLst/>
                <a:rect l="l" t="t" r="r" b="b"/>
                <a:pathLst>
                  <a:path w="37464" h="41275">
                    <a:moveTo>
                      <a:pt x="18135" y="0"/>
                    </a:moveTo>
                    <a:lnTo>
                      <a:pt x="1371" y="0"/>
                    </a:lnTo>
                    <a:lnTo>
                      <a:pt x="0" y="1402"/>
                    </a:lnTo>
                    <a:lnTo>
                      <a:pt x="0" y="38496"/>
                    </a:lnTo>
                    <a:lnTo>
                      <a:pt x="609" y="40507"/>
                    </a:lnTo>
                    <a:lnTo>
                      <a:pt x="8747" y="40507"/>
                    </a:lnTo>
                    <a:lnTo>
                      <a:pt x="14721" y="41147"/>
                    </a:lnTo>
                    <a:lnTo>
                      <a:pt x="24562" y="38634"/>
                    </a:lnTo>
                    <a:lnTo>
                      <a:pt x="34250" y="30522"/>
                    </a:lnTo>
                    <a:lnTo>
                      <a:pt x="37290" y="17056"/>
                    </a:lnTo>
                    <a:lnTo>
                      <a:pt x="30775" y="5227"/>
                    </a:lnTo>
                    <a:lnTo>
                      <a:pt x="18135" y="0"/>
                    </a:lnTo>
                    <a:close/>
                  </a:path>
                </a:pathLst>
              </a:custGeom>
              <a:solidFill>
                <a:schemeClr val="tx1"/>
              </a:solidFill>
            </p:spPr>
            <p:txBody>
              <a:bodyPr wrap="square" lIns="0" tIns="0" rIns="0" bIns="0" rtlCol="0"/>
              <a:lstStyle/>
              <a:p>
                <a:endParaRPr>
                  <a:solidFill>
                    <a:prstClr val="black"/>
                  </a:solidFill>
                </a:endParaRPr>
              </a:p>
            </p:txBody>
          </p:sp>
          <p:sp>
            <p:nvSpPr>
              <p:cNvPr id="21" name="object 21"/>
              <p:cNvSpPr/>
              <p:nvPr/>
            </p:nvSpPr>
            <p:spPr>
              <a:xfrm>
                <a:off x="4380221" y="1978395"/>
                <a:ext cx="130712" cy="40640"/>
              </a:xfrm>
              <a:custGeom>
                <a:avLst/>
                <a:gdLst/>
                <a:ahLst/>
                <a:cxnLst/>
                <a:rect l="l" t="t" r="r" b="b"/>
                <a:pathLst>
                  <a:path w="141604" h="40639">
                    <a:moveTo>
                      <a:pt x="70987" y="0"/>
                    </a:moveTo>
                    <a:lnTo>
                      <a:pt x="22678" y="12395"/>
                    </a:lnTo>
                    <a:lnTo>
                      <a:pt x="0" y="29474"/>
                    </a:lnTo>
                    <a:lnTo>
                      <a:pt x="0" y="30876"/>
                    </a:lnTo>
                    <a:lnTo>
                      <a:pt x="2011" y="32887"/>
                    </a:lnTo>
                    <a:lnTo>
                      <a:pt x="3931" y="34168"/>
                    </a:lnTo>
                    <a:lnTo>
                      <a:pt x="5943" y="36210"/>
                    </a:lnTo>
                    <a:lnTo>
                      <a:pt x="7345" y="38221"/>
                    </a:lnTo>
                    <a:lnTo>
                      <a:pt x="9387" y="40264"/>
                    </a:lnTo>
                    <a:lnTo>
                      <a:pt x="10667" y="40264"/>
                    </a:lnTo>
                    <a:lnTo>
                      <a:pt x="16807" y="34591"/>
                    </a:lnTo>
                    <a:lnTo>
                      <a:pt x="27356" y="27034"/>
                    </a:lnTo>
                    <a:lnTo>
                      <a:pt x="38543" y="21377"/>
                    </a:lnTo>
                    <a:lnTo>
                      <a:pt x="50417" y="17595"/>
                    </a:lnTo>
                    <a:lnTo>
                      <a:pt x="63026" y="15667"/>
                    </a:lnTo>
                    <a:lnTo>
                      <a:pt x="123217" y="15568"/>
                    </a:lnTo>
                    <a:lnTo>
                      <a:pt x="120257" y="13608"/>
                    </a:lnTo>
                    <a:lnTo>
                      <a:pt x="108844" y="7931"/>
                    </a:lnTo>
                    <a:lnTo>
                      <a:pt x="96829" y="3758"/>
                    </a:lnTo>
                    <a:lnTo>
                      <a:pt x="84211" y="1108"/>
                    </a:lnTo>
                    <a:lnTo>
                      <a:pt x="70987" y="0"/>
                    </a:lnTo>
                    <a:close/>
                  </a:path>
                  <a:path w="141604" h="40639">
                    <a:moveTo>
                      <a:pt x="123217" y="15568"/>
                    </a:moveTo>
                    <a:lnTo>
                      <a:pt x="76419" y="15568"/>
                    </a:lnTo>
                    <a:lnTo>
                      <a:pt x="89376" y="17469"/>
                    </a:lnTo>
                    <a:lnTo>
                      <a:pt x="101621" y="21113"/>
                    </a:lnTo>
                    <a:lnTo>
                      <a:pt x="113143" y="26474"/>
                    </a:lnTo>
                    <a:lnTo>
                      <a:pt x="123931" y="33527"/>
                    </a:lnTo>
                    <a:lnTo>
                      <a:pt x="126613" y="35570"/>
                    </a:lnTo>
                    <a:lnTo>
                      <a:pt x="128625" y="40264"/>
                    </a:lnTo>
                    <a:lnTo>
                      <a:pt x="131947" y="39623"/>
                    </a:lnTo>
                    <a:lnTo>
                      <a:pt x="134599" y="38221"/>
                    </a:lnTo>
                    <a:lnTo>
                      <a:pt x="136641" y="34930"/>
                    </a:lnTo>
                    <a:lnTo>
                      <a:pt x="139293" y="32278"/>
                    </a:lnTo>
                    <a:lnTo>
                      <a:pt x="141335" y="30876"/>
                    </a:lnTo>
                    <a:lnTo>
                      <a:pt x="141335" y="29474"/>
                    </a:lnTo>
                    <a:lnTo>
                      <a:pt x="131074" y="20771"/>
                    </a:lnTo>
                    <a:lnTo>
                      <a:pt x="123217" y="15568"/>
                    </a:lnTo>
                    <a:close/>
                  </a:path>
                </a:pathLst>
              </a:custGeom>
              <a:solidFill>
                <a:schemeClr val="tx1"/>
              </a:solidFill>
            </p:spPr>
            <p:txBody>
              <a:bodyPr wrap="square" lIns="0" tIns="0" rIns="0" bIns="0" rtlCol="0"/>
              <a:lstStyle/>
              <a:p>
                <a:endParaRPr>
                  <a:solidFill>
                    <a:prstClr val="black"/>
                  </a:solidFill>
                </a:endParaRPr>
              </a:p>
            </p:txBody>
          </p:sp>
          <p:sp>
            <p:nvSpPr>
              <p:cNvPr id="22" name="object 22"/>
              <p:cNvSpPr/>
              <p:nvPr/>
            </p:nvSpPr>
            <p:spPr>
              <a:xfrm>
                <a:off x="4397932" y="2006469"/>
                <a:ext cx="94957" cy="32384"/>
              </a:xfrm>
              <a:custGeom>
                <a:avLst/>
                <a:gdLst/>
                <a:ahLst/>
                <a:cxnLst/>
                <a:rect l="l" t="t" r="r" b="b"/>
                <a:pathLst>
                  <a:path w="102870" h="32385">
                    <a:moveTo>
                      <a:pt x="95132" y="15289"/>
                    </a:moveTo>
                    <a:lnTo>
                      <a:pt x="55708" y="15289"/>
                    </a:lnTo>
                    <a:lnTo>
                      <a:pt x="67394" y="17649"/>
                    </a:lnTo>
                    <a:lnTo>
                      <a:pt x="78646" y="22632"/>
                    </a:lnTo>
                    <a:lnTo>
                      <a:pt x="89153" y="30236"/>
                    </a:lnTo>
                    <a:lnTo>
                      <a:pt x="91165" y="31638"/>
                    </a:lnTo>
                    <a:lnTo>
                      <a:pt x="93207" y="32247"/>
                    </a:lnTo>
                    <a:lnTo>
                      <a:pt x="94609" y="30236"/>
                    </a:lnTo>
                    <a:lnTo>
                      <a:pt x="96499" y="28193"/>
                    </a:lnTo>
                    <a:lnTo>
                      <a:pt x="97901" y="26304"/>
                    </a:lnTo>
                    <a:lnTo>
                      <a:pt x="99943" y="24902"/>
                    </a:lnTo>
                    <a:lnTo>
                      <a:pt x="102595" y="22859"/>
                    </a:lnTo>
                    <a:lnTo>
                      <a:pt x="101986" y="21457"/>
                    </a:lnTo>
                    <a:lnTo>
                      <a:pt x="99136" y="18123"/>
                    </a:lnTo>
                    <a:lnTo>
                      <a:pt x="95132" y="15289"/>
                    </a:lnTo>
                    <a:close/>
                  </a:path>
                  <a:path w="102870" h="32385">
                    <a:moveTo>
                      <a:pt x="51694" y="0"/>
                    </a:moveTo>
                    <a:lnTo>
                      <a:pt x="13729" y="10999"/>
                    </a:lnTo>
                    <a:lnTo>
                      <a:pt x="0" y="21457"/>
                    </a:lnTo>
                    <a:lnTo>
                      <a:pt x="3413" y="24902"/>
                    </a:lnTo>
                    <a:lnTo>
                      <a:pt x="4693" y="26913"/>
                    </a:lnTo>
                    <a:lnTo>
                      <a:pt x="6736" y="28193"/>
                    </a:lnTo>
                    <a:lnTo>
                      <a:pt x="8107" y="30236"/>
                    </a:lnTo>
                    <a:lnTo>
                      <a:pt x="9387" y="31638"/>
                    </a:lnTo>
                    <a:lnTo>
                      <a:pt x="10789" y="31638"/>
                    </a:lnTo>
                    <a:lnTo>
                      <a:pt x="21161" y="23941"/>
                    </a:lnTo>
                    <a:lnTo>
                      <a:pt x="32281" y="18435"/>
                    </a:lnTo>
                    <a:lnTo>
                      <a:pt x="43900" y="15551"/>
                    </a:lnTo>
                    <a:lnTo>
                      <a:pt x="55708" y="15289"/>
                    </a:lnTo>
                    <a:lnTo>
                      <a:pt x="95132" y="15289"/>
                    </a:lnTo>
                    <a:lnTo>
                      <a:pt x="88336" y="10478"/>
                    </a:lnTo>
                    <a:lnTo>
                      <a:pt x="76822" y="4940"/>
                    </a:lnTo>
                    <a:lnTo>
                      <a:pt x="64604" y="1462"/>
                    </a:lnTo>
                    <a:lnTo>
                      <a:pt x="51694" y="0"/>
                    </a:lnTo>
                    <a:close/>
                  </a:path>
                </a:pathLst>
              </a:custGeom>
              <a:solidFill>
                <a:schemeClr val="tx1"/>
              </a:solidFill>
            </p:spPr>
            <p:txBody>
              <a:bodyPr wrap="square" lIns="0" tIns="0" rIns="0" bIns="0" rtlCol="0"/>
              <a:lstStyle/>
              <a:p>
                <a:endParaRPr>
                  <a:solidFill>
                    <a:prstClr val="black"/>
                  </a:solidFill>
                </a:endParaRPr>
              </a:p>
            </p:txBody>
          </p:sp>
          <p:sp>
            <p:nvSpPr>
              <p:cNvPr id="23" name="object 23"/>
              <p:cNvSpPr/>
              <p:nvPr/>
            </p:nvSpPr>
            <p:spPr>
              <a:xfrm>
                <a:off x="4416558" y="2035358"/>
                <a:ext cx="58029" cy="24130"/>
              </a:xfrm>
              <a:custGeom>
                <a:avLst/>
                <a:gdLst/>
                <a:ahLst/>
                <a:cxnLst/>
                <a:rect l="l" t="t" r="r" b="b"/>
                <a:pathLst>
                  <a:path w="62864" h="24130">
                    <a:moveTo>
                      <a:pt x="60513" y="14766"/>
                    </a:moveTo>
                    <a:lnTo>
                      <a:pt x="28027" y="14766"/>
                    </a:lnTo>
                    <a:lnTo>
                      <a:pt x="38914" y="15874"/>
                    </a:lnTo>
                    <a:lnTo>
                      <a:pt x="50291" y="22163"/>
                    </a:lnTo>
                    <a:lnTo>
                      <a:pt x="51572" y="22803"/>
                    </a:lnTo>
                    <a:lnTo>
                      <a:pt x="52212" y="23565"/>
                    </a:lnTo>
                    <a:lnTo>
                      <a:pt x="58948" y="16829"/>
                    </a:lnTo>
                    <a:lnTo>
                      <a:pt x="60513" y="14766"/>
                    </a:lnTo>
                    <a:close/>
                  </a:path>
                  <a:path w="62864" h="24130">
                    <a:moveTo>
                      <a:pt x="36297" y="0"/>
                    </a:moveTo>
                    <a:lnTo>
                      <a:pt x="23757" y="235"/>
                    </a:lnTo>
                    <a:lnTo>
                      <a:pt x="11957" y="3813"/>
                    </a:lnTo>
                    <a:lnTo>
                      <a:pt x="2042" y="10733"/>
                    </a:lnTo>
                    <a:lnTo>
                      <a:pt x="0" y="12135"/>
                    </a:lnTo>
                    <a:lnTo>
                      <a:pt x="0" y="13415"/>
                    </a:lnTo>
                    <a:lnTo>
                      <a:pt x="2042" y="14787"/>
                    </a:lnTo>
                    <a:lnTo>
                      <a:pt x="3931" y="16829"/>
                    </a:lnTo>
                    <a:lnTo>
                      <a:pt x="5974" y="19511"/>
                    </a:lnTo>
                    <a:lnTo>
                      <a:pt x="8656" y="21523"/>
                    </a:lnTo>
                    <a:lnTo>
                      <a:pt x="9418" y="22803"/>
                    </a:lnTo>
                    <a:lnTo>
                      <a:pt x="10667" y="22803"/>
                    </a:lnTo>
                    <a:lnTo>
                      <a:pt x="16661" y="18738"/>
                    </a:lnTo>
                    <a:lnTo>
                      <a:pt x="28027" y="14766"/>
                    </a:lnTo>
                    <a:lnTo>
                      <a:pt x="60513" y="14766"/>
                    </a:lnTo>
                    <a:lnTo>
                      <a:pt x="60959" y="14177"/>
                    </a:lnTo>
                    <a:lnTo>
                      <a:pt x="61600" y="14177"/>
                    </a:lnTo>
                    <a:lnTo>
                      <a:pt x="61600" y="13415"/>
                    </a:lnTo>
                    <a:lnTo>
                      <a:pt x="62362" y="12775"/>
                    </a:lnTo>
                    <a:lnTo>
                      <a:pt x="61600" y="12135"/>
                    </a:lnTo>
                    <a:lnTo>
                      <a:pt x="59016" y="9553"/>
                    </a:lnTo>
                    <a:lnTo>
                      <a:pt x="48431" y="3105"/>
                    </a:lnTo>
                    <a:lnTo>
                      <a:pt x="36297" y="0"/>
                    </a:lnTo>
                    <a:close/>
                  </a:path>
                </a:pathLst>
              </a:custGeom>
              <a:solidFill>
                <a:schemeClr val="tx1"/>
              </a:solidFill>
            </p:spPr>
            <p:txBody>
              <a:bodyPr wrap="square" lIns="0" tIns="0" rIns="0" bIns="0" rtlCol="0"/>
              <a:lstStyle/>
              <a:p>
                <a:endParaRPr>
                  <a:solidFill>
                    <a:prstClr val="black"/>
                  </a:solidFill>
                </a:endParaRPr>
              </a:p>
            </p:txBody>
          </p:sp>
          <p:sp>
            <p:nvSpPr>
              <p:cNvPr id="24" name="object 24"/>
              <p:cNvSpPr/>
              <p:nvPr/>
            </p:nvSpPr>
            <p:spPr>
              <a:xfrm>
                <a:off x="4434607" y="2067681"/>
                <a:ext cx="21688" cy="23495"/>
              </a:xfrm>
              <a:custGeom>
                <a:avLst/>
                <a:gdLst/>
                <a:ahLst/>
                <a:cxnLst/>
                <a:rect l="l" t="t" r="r" b="b"/>
                <a:pathLst>
                  <a:path w="23495" h="23494">
                    <a:moveTo>
                      <a:pt x="18166" y="0"/>
                    </a:moveTo>
                    <a:lnTo>
                      <a:pt x="5333" y="0"/>
                    </a:lnTo>
                    <a:lnTo>
                      <a:pt x="0" y="4724"/>
                    </a:lnTo>
                    <a:lnTo>
                      <a:pt x="0" y="18166"/>
                    </a:lnTo>
                    <a:lnTo>
                      <a:pt x="5333" y="23500"/>
                    </a:lnTo>
                    <a:lnTo>
                      <a:pt x="18166" y="23500"/>
                    </a:lnTo>
                    <a:lnTo>
                      <a:pt x="23500" y="18166"/>
                    </a:lnTo>
                    <a:lnTo>
                      <a:pt x="23500" y="5333"/>
                    </a:lnTo>
                    <a:lnTo>
                      <a:pt x="18166" y="0"/>
                    </a:lnTo>
                    <a:close/>
                  </a:path>
                </a:pathLst>
              </a:custGeom>
              <a:solidFill>
                <a:schemeClr val="tx1"/>
              </a:solidFill>
            </p:spPr>
            <p:txBody>
              <a:bodyPr wrap="square" lIns="0" tIns="0" rIns="0" bIns="0" rtlCol="0"/>
              <a:lstStyle/>
              <a:p>
                <a:endParaRPr>
                  <a:solidFill>
                    <a:prstClr val="black"/>
                  </a:solidFill>
                </a:endParaRPr>
              </a:p>
            </p:txBody>
          </p:sp>
          <p:sp>
            <p:nvSpPr>
              <p:cNvPr id="25" name="object 25"/>
              <p:cNvSpPr txBox="1"/>
              <p:nvPr/>
            </p:nvSpPr>
            <p:spPr>
              <a:xfrm>
                <a:off x="663004" y="5626626"/>
                <a:ext cx="1025183" cy="369332"/>
              </a:xfrm>
              <a:prstGeom prst="rect">
                <a:avLst/>
              </a:prstGeom>
            </p:spPr>
            <p:txBody>
              <a:bodyPr vert="horz" wrap="square" lIns="0" tIns="0" rIns="0" bIns="0" rtlCol="0">
                <a:spAutoFit/>
              </a:bodyPr>
              <a:lstStyle/>
              <a:p>
                <a:pPr marL="24130" algn="ctr">
                  <a:spcBef>
                    <a:spcPts val="900"/>
                  </a:spcBef>
                </a:pPr>
                <a:r>
                  <a:rPr sz="1200" b="1" dirty="0">
                    <a:solidFill>
                      <a:srgbClr val="C00000"/>
                    </a:solidFill>
                    <a:latin typeface="Century Gothic"/>
                    <a:cs typeface="Century Gothic"/>
                  </a:rPr>
                  <a:t>L</a:t>
                </a:r>
                <a:r>
                  <a:rPr sz="1200" b="1" spc="-15" dirty="0">
                    <a:solidFill>
                      <a:srgbClr val="C00000"/>
                    </a:solidFill>
                    <a:latin typeface="Century Gothic"/>
                    <a:cs typeface="Century Gothic"/>
                  </a:rPr>
                  <a:t>a</a:t>
                </a:r>
                <a:r>
                  <a:rPr sz="1200" b="1" spc="-10" dirty="0">
                    <a:solidFill>
                      <a:srgbClr val="C00000"/>
                    </a:solidFill>
                    <a:latin typeface="Century Gothic"/>
                    <a:cs typeface="Century Gothic"/>
                  </a:rPr>
                  <a:t>te</a:t>
                </a:r>
                <a:r>
                  <a:rPr sz="1200" b="1" spc="-50" dirty="0">
                    <a:solidFill>
                      <a:srgbClr val="C00000"/>
                    </a:solidFill>
                    <a:latin typeface="Times New Roman"/>
                    <a:cs typeface="Times New Roman"/>
                  </a:rPr>
                  <a:t> </a:t>
                </a:r>
                <a:r>
                  <a:rPr sz="1200" b="1" spc="-15" dirty="0">
                    <a:solidFill>
                      <a:srgbClr val="C00000"/>
                    </a:solidFill>
                    <a:latin typeface="Century Gothic"/>
                    <a:cs typeface="Century Gothic"/>
                  </a:rPr>
                  <a:t>18</a:t>
                </a:r>
                <a:r>
                  <a:rPr sz="1200" b="1" spc="-10" dirty="0">
                    <a:solidFill>
                      <a:srgbClr val="C00000"/>
                    </a:solidFill>
                    <a:latin typeface="Century Gothic"/>
                    <a:cs typeface="Century Gothic"/>
                  </a:rPr>
                  <a:t>th</a:t>
                </a:r>
                <a:endParaRPr sz="1200" dirty="0">
                  <a:solidFill>
                    <a:srgbClr val="C00000"/>
                  </a:solidFill>
                  <a:latin typeface="Century Gothic"/>
                  <a:cs typeface="Century Gothic"/>
                </a:endParaRPr>
              </a:p>
              <a:p>
                <a:pPr marL="13970" algn="ctr"/>
                <a:r>
                  <a:rPr sz="1200" b="1" spc="5" dirty="0">
                    <a:solidFill>
                      <a:srgbClr val="C00000"/>
                    </a:solidFill>
                    <a:latin typeface="Century Gothic"/>
                    <a:cs typeface="Century Gothic"/>
                  </a:rPr>
                  <a:t>ce</a:t>
                </a:r>
                <a:r>
                  <a:rPr sz="1200" b="1" spc="-5" dirty="0">
                    <a:solidFill>
                      <a:srgbClr val="C00000"/>
                    </a:solidFill>
                    <a:latin typeface="Century Gothic"/>
                    <a:cs typeface="Century Gothic"/>
                  </a:rPr>
                  <a:t>ntu</a:t>
                </a:r>
                <a:r>
                  <a:rPr sz="1200" b="1" spc="-25" dirty="0">
                    <a:solidFill>
                      <a:srgbClr val="C00000"/>
                    </a:solidFill>
                    <a:latin typeface="Century Gothic"/>
                    <a:cs typeface="Century Gothic"/>
                  </a:rPr>
                  <a:t>r</a:t>
                </a:r>
                <a:r>
                  <a:rPr sz="1200" b="1" dirty="0">
                    <a:solidFill>
                      <a:srgbClr val="C00000"/>
                    </a:solidFill>
                    <a:latin typeface="Century Gothic"/>
                    <a:cs typeface="Century Gothic"/>
                  </a:rPr>
                  <a:t>y</a:t>
                </a:r>
                <a:endParaRPr sz="1200" dirty="0">
                  <a:solidFill>
                    <a:srgbClr val="C00000"/>
                  </a:solidFill>
                  <a:latin typeface="Century Gothic"/>
                  <a:cs typeface="Century Gothic"/>
                </a:endParaRPr>
              </a:p>
            </p:txBody>
          </p:sp>
          <p:sp>
            <p:nvSpPr>
              <p:cNvPr id="26" name="object 26"/>
              <p:cNvSpPr txBox="1"/>
              <p:nvPr/>
            </p:nvSpPr>
            <p:spPr>
              <a:xfrm>
                <a:off x="2049773" y="5618202"/>
                <a:ext cx="866809" cy="369332"/>
              </a:xfrm>
              <a:prstGeom prst="rect">
                <a:avLst/>
              </a:prstGeom>
            </p:spPr>
            <p:txBody>
              <a:bodyPr vert="horz" wrap="square" lIns="0" tIns="0" rIns="0" bIns="0" rtlCol="0">
                <a:spAutoFit/>
              </a:bodyPr>
              <a:lstStyle/>
              <a:p>
                <a:pPr algn="ctr"/>
                <a:r>
                  <a:rPr sz="1200" b="1" spc="-25"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30" dirty="0">
                    <a:solidFill>
                      <a:srgbClr val="C00000"/>
                    </a:solidFill>
                    <a:latin typeface="Century Gothic"/>
                    <a:cs typeface="Century Gothic"/>
                  </a:rPr>
                  <a:t>r</a:t>
                </a:r>
                <a:r>
                  <a:rPr sz="1200" b="1" dirty="0">
                    <a:solidFill>
                      <a:srgbClr val="C00000"/>
                    </a:solidFill>
                    <a:latin typeface="Century Gothic"/>
                    <a:cs typeface="Century Gothic"/>
                  </a:rPr>
                  <a:t>ly</a:t>
                </a:r>
                <a:r>
                  <a:rPr sz="1200" b="1" spc="20" dirty="0">
                    <a:solidFill>
                      <a:srgbClr val="C00000"/>
                    </a:solidFill>
                    <a:latin typeface="Times New Roman"/>
                    <a:cs typeface="Times New Roman"/>
                  </a:rPr>
                  <a:t> </a:t>
                </a:r>
                <a:r>
                  <a:rPr sz="1200" b="1" spc="-15" dirty="0">
                    <a:solidFill>
                      <a:srgbClr val="C00000"/>
                    </a:solidFill>
                    <a:latin typeface="Century Gothic"/>
                    <a:cs typeface="Century Gothic"/>
                  </a:rPr>
                  <a:t>20</a:t>
                </a:r>
                <a:r>
                  <a:rPr sz="1200" b="1" spc="-10" dirty="0">
                    <a:solidFill>
                      <a:srgbClr val="C00000"/>
                    </a:solidFill>
                    <a:latin typeface="Century Gothic"/>
                    <a:cs typeface="Century Gothic"/>
                  </a:rPr>
                  <a:t>th</a:t>
                </a:r>
                <a:endParaRPr sz="1200" dirty="0">
                  <a:solidFill>
                    <a:srgbClr val="C00000"/>
                  </a:solidFill>
                  <a:latin typeface="Century Gothic"/>
                  <a:cs typeface="Century Gothic"/>
                </a:endParaRPr>
              </a:p>
              <a:p>
                <a:pPr marL="4445" algn="ctr"/>
                <a:r>
                  <a:rPr sz="1200" b="1" spc="5" dirty="0">
                    <a:solidFill>
                      <a:srgbClr val="C00000"/>
                    </a:solidFill>
                    <a:latin typeface="Century Gothic"/>
                    <a:cs typeface="Century Gothic"/>
                  </a:rPr>
                  <a:t>ce</a:t>
                </a:r>
                <a:r>
                  <a:rPr sz="1200" b="1" spc="-5" dirty="0">
                    <a:solidFill>
                      <a:srgbClr val="C00000"/>
                    </a:solidFill>
                    <a:latin typeface="Century Gothic"/>
                    <a:cs typeface="Century Gothic"/>
                  </a:rPr>
                  <a:t>ntu</a:t>
                </a:r>
                <a:r>
                  <a:rPr sz="1200" b="1" spc="-25" dirty="0">
                    <a:solidFill>
                      <a:srgbClr val="C00000"/>
                    </a:solidFill>
                    <a:latin typeface="Century Gothic"/>
                    <a:cs typeface="Century Gothic"/>
                  </a:rPr>
                  <a:t>r</a:t>
                </a:r>
                <a:r>
                  <a:rPr sz="1200" b="1" dirty="0">
                    <a:solidFill>
                      <a:srgbClr val="C00000"/>
                    </a:solidFill>
                    <a:latin typeface="Century Gothic"/>
                    <a:cs typeface="Century Gothic"/>
                  </a:rPr>
                  <a:t>y</a:t>
                </a:r>
                <a:endParaRPr sz="1200" dirty="0">
                  <a:solidFill>
                    <a:srgbClr val="C00000"/>
                  </a:solidFill>
                  <a:latin typeface="Century Gothic"/>
                  <a:cs typeface="Century Gothic"/>
                </a:endParaRPr>
              </a:p>
            </p:txBody>
          </p:sp>
          <p:sp>
            <p:nvSpPr>
              <p:cNvPr id="27" name="object 27"/>
              <p:cNvSpPr txBox="1"/>
              <p:nvPr/>
            </p:nvSpPr>
            <p:spPr>
              <a:xfrm>
                <a:off x="3184450" y="5618201"/>
                <a:ext cx="753794" cy="369332"/>
              </a:xfrm>
              <a:prstGeom prst="rect">
                <a:avLst/>
              </a:prstGeom>
            </p:spPr>
            <p:txBody>
              <a:bodyPr vert="horz" wrap="square" lIns="0" tIns="0" rIns="0" bIns="0" rtlCol="0">
                <a:spAutoFit/>
              </a:bodyPr>
              <a:lstStyle/>
              <a:p>
                <a:pPr marL="12700" algn="ctr"/>
                <a:r>
                  <a:rPr sz="1200" b="1" spc="-25"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30" dirty="0">
                    <a:solidFill>
                      <a:srgbClr val="C00000"/>
                    </a:solidFill>
                    <a:latin typeface="Century Gothic"/>
                    <a:cs typeface="Century Gothic"/>
                  </a:rPr>
                  <a:t>r</a:t>
                </a:r>
                <a:r>
                  <a:rPr sz="1200" b="1" dirty="0">
                    <a:solidFill>
                      <a:srgbClr val="C00000"/>
                    </a:solidFill>
                    <a:latin typeface="Century Gothic"/>
                    <a:cs typeface="Century Gothic"/>
                  </a:rPr>
                  <a:t>ly</a:t>
                </a:r>
                <a:r>
                  <a:rPr sz="1200" b="1" spc="20" dirty="0">
                    <a:solidFill>
                      <a:srgbClr val="C00000"/>
                    </a:solidFill>
                    <a:latin typeface="Times New Roman"/>
                    <a:cs typeface="Times New Roman"/>
                  </a:rPr>
                  <a:t> </a:t>
                </a:r>
                <a:r>
                  <a:rPr sz="1200" b="1" spc="-15" dirty="0">
                    <a:solidFill>
                      <a:srgbClr val="C00000"/>
                    </a:solidFill>
                    <a:latin typeface="Century Gothic"/>
                    <a:cs typeface="Century Gothic"/>
                  </a:rPr>
                  <a:t>1970</a:t>
                </a:r>
                <a:r>
                  <a:rPr sz="1200" b="1" spc="-10" dirty="0">
                    <a:solidFill>
                      <a:srgbClr val="C00000"/>
                    </a:solidFill>
                    <a:latin typeface="Century Gothic"/>
                    <a:cs typeface="Century Gothic"/>
                  </a:rPr>
                  <a:t>s</a:t>
                </a:r>
                <a:endParaRPr sz="1200" dirty="0">
                  <a:solidFill>
                    <a:srgbClr val="C00000"/>
                  </a:solidFill>
                  <a:latin typeface="Century Gothic"/>
                  <a:cs typeface="Century Gothic"/>
                </a:endParaRPr>
              </a:p>
            </p:txBody>
          </p:sp>
          <p:sp>
            <p:nvSpPr>
              <p:cNvPr id="28" name="object 28"/>
              <p:cNvSpPr txBox="1"/>
              <p:nvPr/>
            </p:nvSpPr>
            <p:spPr>
              <a:xfrm>
                <a:off x="4317484" y="5618201"/>
                <a:ext cx="1222717" cy="369332"/>
              </a:xfrm>
              <a:prstGeom prst="rect">
                <a:avLst/>
              </a:prstGeom>
            </p:spPr>
            <p:txBody>
              <a:bodyPr vert="horz" wrap="square" lIns="0" tIns="0" rIns="0" bIns="0" rtlCol="0">
                <a:spAutoFit/>
              </a:bodyPr>
              <a:lstStyle/>
              <a:p>
                <a:pPr marL="12700" algn="ctr"/>
                <a:r>
                  <a:rPr sz="1200" b="1" spc="-30" dirty="0">
                    <a:solidFill>
                      <a:srgbClr val="C00000"/>
                    </a:solidFill>
                    <a:latin typeface="Century Gothic"/>
                    <a:cs typeface="Century Gothic"/>
                  </a:rPr>
                  <a:t>T</a:t>
                </a:r>
                <a:r>
                  <a:rPr sz="1200" b="1" spc="10" dirty="0">
                    <a:solidFill>
                      <a:srgbClr val="C00000"/>
                    </a:solidFill>
                    <a:latin typeface="Century Gothic"/>
                    <a:cs typeface="Century Gothic"/>
                  </a:rPr>
                  <a:t>o</a:t>
                </a:r>
                <a:r>
                  <a:rPr sz="1200" b="1" spc="-15" dirty="0">
                    <a:solidFill>
                      <a:srgbClr val="C00000"/>
                    </a:solidFill>
                    <a:latin typeface="Century Gothic"/>
                    <a:cs typeface="Century Gothic"/>
                  </a:rPr>
                  <a:t>da</a:t>
                </a:r>
                <a:r>
                  <a:rPr sz="1200" b="1" spc="20" dirty="0">
                    <a:solidFill>
                      <a:srgbClr val="C00000"/>
                    </a:solidFill>
                    <a:latin typeface="Century Gothic"/>
                    <a:cs typeface="Century Gothic"/>
                  </a:rPr>
                  <a:t>y</a:t>
                </a:r>
                <a:r>
                  <a:rPr sz="1200" b="1" spc="-25" dirty="0">
                    <a:solidFill>
                      <a:srgbClr val="C00000"/>
                    </a:solidFill>
                    <a:latin typeface="Century Gothic"/>
                    <a:cs typeface="Century Gothic"/>
                  </a:rPr>
                  <a:t>/</a:t>
                </a:r>
                <a:r>
                  <a:rPr sz="1200" b="1" dirty="0">
                    <a:solidFill>
                      <a:srgbClr val="C00000"/>
                    </a:solidFill>
                    <a:latin typeface="Century Gothic"/>
                    <a:cs typeface="Century Gothic"/>
                  </a:rPr>
                  <a:t>in</a:t>
                </a:r>
                <a:r>
                  <a:rPr sz="1200" b="1" spc="5" dirty="0">
                    <a:solidFill>
                      <a:srgbClr val="C00000"/>
                    </a:solidFill>
                    <a:latin typeface="Times New Roman"/>
                    <a:cs typeface="Times New Roman"/>
                  </a:rPr>
                  <a:t> </a:t>
                </a:r>
                <a:r>
                  <a:rPr sz="1200" b="1" dirty="0">
                    <a:solidFill>
                      <a:srgbClr val="C00000"/>
                    </a:solidFill>
                    <a:latin typeface="Century Gothic"/>
                    <a:cs typeface="Century Gothic"/>
                  </a:rPr>
                  <a:t>the</a:t>
                </a:r>
                <a:r>
                  <a:rPr sz="1200" b="1" spc="10" dirty="0">
                    <a:solidFill>
                      <a:srgbClr val="C00000"/>
                    </a:solidFill>
                    <a:latin typeface="Times New Roman"/>
                    <a:cs typeface="Times New Roman"/>
                  </a:rPr>
                  <a:t> </a:t>
                </a:r>
                <a:r>
                  <a:rPr sz="1200" b="1" spc="-5" dirty="0">
                    <a:solidFill>
                      <a:srgbClr val="C00000"/>
                    </a:solidFill>
                    <a:latin typeface="Century Gothic"/>
                    <a:cs typeface="Century Gothic"/>
                  </a:rPr>
                  <a:t>n</a:t>
                </a:r>
                <a:r>
                  <a:rPr sz="1200" b="1" spc="10"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5" dirty="0">
                    <a:solidFill>
                      <a:srgbClr val="C00000"/>
                    </a:solidFill>
                    <a:latin typeface="Century Gothic"/>
                    <a:cs typeface="Century Gothic"/>
                  </a:rPr>
                  <a:t>r</a:t>
                </a:r>
                <a:r>
                  <a:rPr lang="en-US" sz="1200" b="1" spc="-5" dirty="0">
                    <a:solidFill>
                      <a:srgbClr val="C00000"/>
                    </a:solidFill>
                    <a:latin typeface="Century Gothic"/>
                    <a:cs typeface="Century Gothic"/>
                  </a:rPr>
                  <a:t> future</a:t>
                </a:r>
                <a:endParaRPr sz="1200" dirty="0">
                  <a:solidFill>
                    <a:srgbClr val="C00000"/>
                  </a:solidFill>
                  <a:latin typeface="Century Gothic"/>
                  <a:cs typeface="Century Gothic"/>
                </a:endParaRPr>
              </a:p>
            </p:txBody>
          </p:sp>
          <p:sp>
            <p:nvSpPr>
              <p:cNvPr id="29" name="object 33"/>
              <p:cNvSpPr txBox="1"/>
              <p:nvPr/>
            </p:nvSpPr>
            <p:spPr>
              <a:xfrm>
                <a:off x="588196" y="3200399"/>
                <a:ext cx="1025183" cy="369332"/>
              </a:xfrm>
              <a:prstGeom prst="rect">
                <a:avLst/>
              </a:prstGeom>
            </p:spPr>
            <p:txBody>
              <a:bodyPr vert="horz" wrap="square" lIns="0" tIns="0" rIns="0" bIns="0" rtlCol="0">
                <a:spAutoFit/>
              </a:bodyPr>
              <a:lstStyle/>
              <a:p>
                <a:pPr marL="73025" marR="5080" indent="-60960"/>
                <a:r>
                  <a:rPr lang="en-US" sz="1200" b="1" dirty="0">
                    <a:solidFill>
                      <a:prstClr val="black"/>
                    </a:solidFill>
                    <a:latin typeface="Century Gothic"/>
                    <a:cs typeface="Century Gothic"/>
                  </a:rPr>
                  <a:t>First </a:t>
                </a:r>
                <a:r>
                  <a:rPr sz="1200" b="1" spc="1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1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10" dirty="0">
                    <a:solidFill>
                      <a:prstClr val="black"/>
                    </a:solidFill>
                    <a:latin typeface="Century Gothic"/>
                    <a:cs typeface="Century Gothic"/>
                  </a:rPr>
                  <a:t>s</a:t>
                </a:r>
                <a:r>
                  <a:rPr sz="1200" b="1" spc="-5" dirty="0">
                    <a:solidFill>
                      <a:prstClr val="black"/>
                    </a:solidFill>
                    <a:latin typeface="Century Gothic"/>
                    <a:cs typeface="Century Gothic"/>
                  </a:rPr>
                  <a:t>t</a:t>
                </a:r>
                <a:r>
                  <a:rPr sz="1200" b="1" spc="-30" dirty="0">
                    <a:solidFill>
                      <a:prstClr val="black"/>
                    </a:solidFill>
                    <a:latin typeface="Century Gothic"/>
                    <a:cs typeface="Century Gothic"/>
                  </a:rPr>
                  <a:t>r</a:t>
                </a:r>
                <a:r>
                  <a:rPr sz="1200" b="1" dirty="0">
                    <a:solidFill>
                      <a:prstClr val="black"/>
                    </a:solidFill>
                    <a:latin typeface="Century Gothic"/>
                    <a:cs typeface="Century Gothic"/>
                  </a:rPr>
                  <a:t>i</a:t>
                </a:r>
                <a:r>
                  <a:rPr sz="1200" b="1" spc="-10" dirty="0">
                    <a:solidFill>
                      <a:prstClr val="black"/>
                    </a:solidFill>
                    <a:latin typeface="Century Gothic"/>
                    <a:cs typeface="Century Gothic"/>
                  </a:rPr>
                  <a:t>a</a:t>
                </a:r>
                <a:r>
                  <a:rPr sz="1200" b="1" spc="-5" dirty="0">
                    <a:solidFill>
                      <a:prstClr val="black"/>
                    </a:solidFill>
                    <a:latin typeface="Century Gothic"/>
                    <a:cs typeface="Century Gothic"/>
                  </a:rPr>
                  <a:t>l</a:t>
                </a:r>
                <a:r>
                  <a:rPr sz="1200" b="1" spc="-5" dirty="0">
                    <a:solidFill>
                      <a:prstClr val="black"/>
                    </a:solidFill>
                    <a:latin typeface="Times New Roman"/>
                    <a:cs typeface="Times New Roman"/>
                  </a:rPr>
                  <a:t> </a:t>
                </a: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0"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0" name="object 35"/>
              <p:cNvSpPr txBox="1"/>
              <p:nvPr/>
            </p:nvSpPr>
            <p:spPr>
              <a:xfrm>
                <a:off x="1847548" y="2362200"/>
                <a:ext cx="865748" cy="553998"/>
              </a:xfrm>
              <a:prstGeom prst="rect">
                <a:avLst/>
              </a:prstGeom>
            </p:spPr>
            <p:txBody>
              <a:bodyPr vert="horz" wrap="square" lIns="0" tIns="0" rIns="0" bIns="0" rtlCol="0">
                <a:spAutoFit/>
              </a:bodyPr>
              <a:lstStyle/>
              <a:p>
                <a:pPr algn="ctr">
                  <a:tabLst>
                    <a:tab pos="250825" algn="l"/>
                  </a:tabLst>
                </a:pPr>
                <a:r>
                  <a:rPr lang="en-US" sz="1200" b="1" dirty="0">
                    <a:solidFill>
                      <a:prstClr val="black"/>
                    </a:solidFill>
                    <a:latin typeface="Century Gothic"/>
                    <a:cs typeface="Century Gothic"/>
                  </a:rPr>
                  <a:t>Second </a:t>
                </a:r>
                <a:r>
                  <a:rPr sz="1200" b="1" spc="2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2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5" dirty="0">
                    <a:solidFill>
                      <a:prstClr val="black"/>
                    </a:solidFill>
                    <a:latin typeface="Century Gothic"/>
                    <a:cs typeface="Century Gothic"/>
                  </a:rPr>
                  <a:t>s</a:t>
                </a:r>
                <a:r>
                  <a:rPr sz="1200" b="1" dirty="0">
                    <a:solidFill>
                      <a:prstClr val="black"/>
                    </a:solidFill>
                    <a:latin typeface="Century Gothic"/>
                    <a:cs typeface="Century Gothic"/>
                  </a:rPr>
                  <a:t>t</a:t>
                </a:r>
                <a:r>
                  <a:rPr sz="1200" b="1" spc="-25" dirty="0">
                    <a:solidFill>
                      <a:prstClr val="black"/>
                    </a:solidFill>
                    <a:latin typeface="Century Gothic"/>
                    <a:cs typeface="Century Gothic"/>
                  </a:rPr>
                  <a:t>r</a:t>
                </a:r>
                <a:r>
                  <a:rPr sz="1200" b="1" spc="10" dirty="0">
                    <a:solidFill>
                      <a:prstClr val="black"/>
                    </a:solidFill>
                    <a:latin typeface="Century Gothic"/>
                    <a:cs typeface="Century Gothic"/>
                  </a:rPr>
                  <a:t>i</a:t>
                </a:r>
                <a:r>
                  <a:rPr sz="1200" b="1" spc="-15" dirty="0">
                    <a:solidFill>
                      <a:prstClr val="black"/>
                    </a:solidFill>
                    <a:latin typeface="Century Gothic"/>
                    <a:cs typeface="Century Gothic"/>
                  </a:rPr>
                  <a:t>a</a:t>
                </a:r>
                <a:r>
                  <a:rPr sz="1200" b="1" dirty="0">
                    <a:solidFill>
                      <a:prstClr val="black"/>
                    </a:solidFill>
                    <a:latin typeface="Century Gothic"/>
                    <a:cs typeface="Century Gothic"/>
                  </a:rPr>
                  <a:t>l</a:t>
                </a:r>
                <a:endParaRPr sz="1200" dirty="0">
                  <a:solidFill>
                    <a:prstClr val="black"/>
                  </a:solidFill>
                  <a:latin typeface="Century Gothic"/>
                  <a:cs typeface="Century Gothic"/>
                </a:endParaRPr>
              </a:p>
              <a:p>
                <a:pPr marL="635" algn="ct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1" name="object 37"/>
              <p:cNvSpPr txBox="1"/>
              <p:nvPr/>
            </p:nvSpPr>
            <p:spPr>
              <a:xfrm>
                <a:off x="2916593" y="1905003"/>
                <a:ext cx="1021665" cy="553998"/>
              </a:xfrm>
              <a:prstGeom prst="rect">
                <a:avLst/>
              </a:prstGeom>
            </p:spPr>
            <p:txBody>
              <a:bodyPr vert="horz" wrap="square" lIns="0" tIns="0" rIns="0" bIns="0" rtlCol="0">
                <a:spAutoFit/>
              </a:bodyPr>
              <a:lstStyle/>
              <a:p>
                <a:pPr algn="ctr"/>
                <a:r>
                  <a:rPr lang="en-US" sz="1200" b="1" spc="-15" dirty="0">
                    <a:solidFill>
                      <a:prstClr val="black"/>
                    </a:solidFill>
                    <a:latin typeface="Century Gothic"/>
                    <a:cs typeface="Century Gothic"/>
                  </a:rPr>
                  <a:t>Third </a:t>
                </a:r>
                <a:r>
                  <a:rPr sz="1200" b="1" spc="1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15"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10" dirty="0">
                    <a:solidFill>
                      <a:prstClr val="black"/>
                    </a:solidFill>
                    <a:latin typeface="Century Gothic"/>
                    <a:cs typeface="Century Gothic"/>
                  </a:rPr>
                  <a:t>s</a:t>
                </a:r>
                <a:r>
                  <a:rPr sz="1200" b="1" spc="-5" dirty="0">
                    <a:solidFill>
                      <a:prstClr val="black"/>
                    </a:solidFill>
                    <a:latin typeface="Century Gothic"/>
                    <a:cs typeface="Century Gothic"/>
                  </a:rPr>
                  <a:t>t</a:t>
                </a:r>
                <a:r>
                  <a:rPr sz="1200" b="1" spc="-30" dirty="0">
                    <a:solidFill>
                      <a:prstClr val="black"/>
                    </a:solidFill>
                    <a:latin typeface="Century Gothic"/>
                    <a:cs typeface="Century Gothic"/>
                  </a:rPr>
                  <a:t>r</a:t>
                </a:r>
                <a:r>
                  <a:rPr sz="1200" b="1" dirty="0">
                    <a:solidFill>
                      <a:prstClr val="black"/>
                    </a:solidFill>
                    <a:latin typeface="Century Gothic"/>
                    <a:cs typeface="Century Gothic"/>
                  </a:rPr>
                  <a:t>i</a:t>
                </a:r>
                <a:r>
                  <a:rPr sz="1200" b="1" spc="-15" dirty="0">
                    <a:solidFill>
                      <a:prstClr val="black"/>
                    </a:solidFill>
                    <a:latin typeface="Century Gothic"/>
                    <a:cs typeface="Century Gothic"/>
                  </a:rPr>
                  <a:t>a</a:t>
                </a:r>
                <a:r>
                  <a:rPr sz="1200" b="1" spc="-5" dirty="0">
                    <a:solidFill>
                      <a:prstClr val="black"/>
                    </a:solidFill>
                    <a:latin typeface="Century Gothic"/>
                    <a:cs typeface="Century Gothic"/>
                  </a:rPr>
                  <a:t>l</a:t>
                </a:r>
                <a:endParaRPr sz="1200" dirty="0">
                  <a:solidFill>
                    <a:prstClr val="black"/>
                  </a:solidFill>
                  <a:latin typeface="Century Gothic"/>
                  <a:cs typeface="Century Gothic"/>
                </a:endParaRPr>
              </a:p>
              <a:p>
                <a:pPr marL="1270" algn="ctr"/>
                <a:r>
                  <a:rPr sz="1200" b="1" spc="-25" dirty="0">
                    <a:solidFill>
                      <a:prstClr val="black"/>
                    </a:solidFill>
                    <a:latin typeface="Century Gothic"/>
                    <a:cs typeface="Century Gothic"/>
                  </a:rPr>
                  <a:t>r</a:t>
                </a:r>
                <a:r>
                  <a:rPr sz="1200" b="1" spc="5"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5" dirty="0">
                    <a:solidFill>
                      <a:prstClr val="black"/>
                    </a:solidFill>
                    <a:latin typeface="Century Gothic"/>
                    <a:cs typeface="Century Gothic"/>
                  </a:rPr>
                  <a:t>o</a:t>
                </a:r>
                <a:r>
                  <a:rPr sz="1200" b="1" spc="10" dirty="0">
                    <a:solidFill>
                      <a:prstClr val="black"/>
                    </a:solidFill>
                    <a:latin typeface="Century Gothic"/>
                    <a:cs typeface="Century Gothic"/>
                  </a:rPr>
                  <a:t>l</a:t>
                </a:r>
                <a:r>
                  <a:rPr sz="1200" b="1" spc="-5" dirty="0">
                    <a:solidFill>
                      <a:prstClr val="black"/>
                    </a:solidFill>
                    <a:latin typeface="Century Gothic"/>
                    <a:cs typeface="Century Gothic"/>
                  </a:rPr>
                  <a:t>ut</a:t>
                </a:r>
                <a:r>
                  <a:rPr sz="1200" b="1" spc="5" dirty="0">
                    <a:solidFill>
                      <a:prstClr val="black"/>
                    </a:solidFill>
                    <a:latin typeface="Century Gothic"/>
                    <a:cs typeface="Century Gothic"/>
                  </a:rPr>
                  <a:t>io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2" name="object 38"/>
              <p:cNvSpPr txBox="1"/>
              <p:nvPr/>
            </p:nvSpPr>
            <p:spPr>
              <a:xfrm>
                <a:off x="4023513" y="1219201"/>
                <a:ext cx="1284696" cy="369332"/>
              </a:xfrm>
              <a:prstGeom prst="rect">
                <a:avLst/>
              </a:prstGeom>
            </p:spPr>
            <p:txBody>
              <a:bodyPr vert="horz" wrap="square" lIns="0" tIns="0" rIns="0" bIns="0" rtlCol="0">
                <a:spAutoFit/>
              </a:bodyPr>
              <a:lstStyle/>
              <a:p>
                <a:pPr algn="ctr"/>
                <a:r>
                  <a:rPr lang="en-US" sz="1200" b="1" spc="-15" dirty="0">
                    <a:solidFill>
                      <a:prstClr val="black"/>
                    </a:solidFill>
                    <a:latin typeface="Century Gothic"/>
                    <a:cs typeface="Century Gothic"/>
                  </a:rPr>
                  <a:t>Fourth </a:t>
                </a:r>
                <a:r>
                  <a:rPr sz="1200" b="1" spc="2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2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5" dirty="0">
                    <a:solidFill>
                      <a:prstClr val="black"/>
                    </a:solidFill>
                    <a:latin typeface="Century Gothic"/>
                    <a:cs typeface="Century Gothic"/>
                  </a:rPr>
                  <a:t>s</a:t>
                </a:r>
                <a:r>
                  <a:rPr sz="1200" b="1" dirty="0">
                    <a:solidFill>
                      <a:prstClr val="black"/>
                    </a:solidFill>
                    <a:latin typeface="Century Gothic"/>
                    <a:cs typeface="Century Gothic"/>
                  </a:rPr>
                  <a:t>t</a:t>
                </a:r>
                <a:r>
                  <a:rPr sz="1200" b="1" spc="-25" dirty="0">
                    <a:solidFill>
                      <a:prstClr val="black"/>
                    </a:solidFill>
                    <a:latin typeface="Century Gothic"/>
                    <a:cs typeface="Century Gothic"/>
                  </a:rPr>
                  <a:t>r</a:t>
                </a:r>
                <a:r>
                  <a:rPr sz="1200" b="1" spc="10" dirty="0">
                    <a:solidFill>
                      <a:prstClr val="black"/>
                    </a:solidFill>
                    <a:latin typeface="Century Gothic"/>
                    <a:cs typeface="Century Gothic"/>
                  </a:rPr>
                  <a:t>i</a:t>
                </a:r>
                <a:r>
                  <a:rPr sz="1200" b="1" spc="-15" dirty="0">
                    <a:solidFill>
                      <a:prstClr val="black"/>
                    </a:solidFill>
                    <a:latin typeface="Century Gothic"/>
                    <a:cs typeface="Century Gothic"/>
                  </a:rPr>
                  <a:t>a</a:t>
                </a:r>
                <a:r>
                  <a:rPr sz="1200" b="1" dirty="0">
                    <a:solidFill>
                      <a:prstClr val="black"/>
                    </a:solidFill>
                    <a:latin typeface="Century Gothic"/>
                    <a:cs typeface="Century Gothic"/>
                  </a:rPr>
                  <a:t>l</a:t>
                </a:r>
                <a:endParaRPr sz="1200" dirty="0">
                  <a:solidFill>
                    <a:prstClr val="black"/>
                  </a:solidFill>
                  <a:latin typeface="Century Gothic"/>
                  <a:cs typeface="Century Gothic"/>
                </a:endParaRPr>
              </a:p>
              <a:p>
                <a:pPr algn="ct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4" name="object 84"/>
              <p:cNvSpPr/>
              <p:nvPr/>
            </p:nvSpPr>
            <p:spPr>
              <a:xfrm flipV="1">
                <a:off x="4023527" y="3733799"/>
                <a:ext cx="1462928" cy="515252"/>
              </a:xfrm>
              <a:custGeom>
                <a:avLst/>
                <a:gdLst/>
                <a:ahLst/>
                <a:cxnLst/>
                <a:rect l="l" t="t" r="r" b="b"/>
                <a:pathLst>
                  <a:path w="853440" h="550545">
                    <a:moveTo>
                      <a:pt x="0" y="0"/>
                    </a:moveTo>
                    <a:lnTo>
                      <a:pt x="426719" y="0"/>
                    </a:lnTo>
                    <a:lnTo>
                      <a:pt x="426719" y="550407"/>
                    </a:lnTo>
                    <a:lnTo>
                      <a:pt x="853439" y="550407"/>
                    </a:lnTo>
                  </a:path>
                </a:pathLst>
              </a:custGeom>
              <a:ln w="19050">
                <a:solidFill>
                  <a:srgbClr val="C00000"/>
                </a:solidFill>
                <a:prstDash val="lgDash"/>
              </a:ln>
            </p:spPr>
            <p:txBody>
              <a:bodyPr wrap="square" lIns="0" tIns="0" rIns="0" bIns="0" rtlCol="0"/>
              <a:lstStyle/>
              <a:p>
                <a:endParaRPr>
                  <a:solidFill>
                    <a:prstClr val="black"/>
                  </a:solidFill>
                </a:endParaRPr>
              </a:p>
            </p:txBody>
          </p:sp>
          <p:sp>
            <p:nvSpPr>
              <p:cNvPr id="35" name="object 85"/>
              <p:cNvSpPr/>
              <p:nvPr/>
            </p:nvSpPr>
            <p:spPr>
              <a:xfrm>
                <a:off x="321114" y="1270772"/>
                <a:ext cx="117231" cy="4770120"/>
              </a:xfrm>
              <a:custGeom>
                <a:avLst/>
                <a:gdLst/>
                <a:ahLst/>
                <a:cxnLst/>
                <a:rect l="l" t="t" r="r" b="b"/>
                <a:pathLst>
                  <a:path w="127000" h="4770120">
                    <a:moveTo>
                      <a:pt x="63495" y="76199"/>
                    </a:moveTo>
                    <a:lnTo>
                      <a:pt x="57149" y="81275"/>
                    </a:lnTo>
                    <a:lnTo>
                      <a:pt x="57149" y="4770119"/>
                    </a:lnTo>
                    <a:lnTo>
                      <a:pt x="69842" y="4770119"/>
                    </a:lnTo>
                    <a:lnTo>
                      <a:pt x="69841" y="81275"/>
                    </a:lnTo>
                    <a:lnTo>
                      <a:pt x="63495" y="76199"/>
                    </a:lnTo>
                    <a:close/>
                  </a:path>
                  <a:path w="127000" h="4770120">
                    <a:moveTo>
                      <a:pt x="63495" y="0"/>
                    </a:moveTo>
                    <a:lnTo>
                      <a:pt x="0" y="126979"/>
                    </a:lnTo>
                    <a:lnTo>
                      <a:pt x="57149" y="81275"/>
                    </a:lnTo>
                    <a:lnTo>
                      <a:pt x="57149" y="76199"/>
                    </a:lnTo>
                    <a:lnTo>
                      <a:pt x="101599" y="76199"/>
                    </a:lnTo>
                    <a:lnTo>
                      <a:pt x="63495" y="0"/>
                    </a:lnTo>
                    <a:close/>
                  </a:path>
                  <a:path w="127000" h="4770120">
                    <a:moveTo>
                      <a:pt x="101599" y="76199"/>
                    </a:moveTo>
                    <a:lnTo>
                      <a:pt x="69842" y="76199"/>
                    </a:lnTo>
                    <a:lnTo>
                      <a:pt x="69842" y="81275"/>
                    </a:lnTo>
                    <a:lnTo>
                      <a:pt x="126991" y="126979"/>
                    </a:lnTo>
                    <a:lnTo>
                      <a:pt x="101599" y="76199"/>
                    </a:lnTo>
                    <a:close/>
                  </a:path>
                  <a:path w="127000" h="4770120">
                    <a:moveTo>
                      <a:pt x="69842" y="76199"/>
                    </a:moveTo>
                    <a:lnTo>
                      <a:pt x="63495" y="76199"/>
                    </a:lnTo>
                    <a:lnTo>
                      <a:pt x="69842" y="81275"/>
                    </a:lnTo>
                    <a:lnTo>
                      <a:pt x="69842" y="76199"/>
                    </a:lnTo>
                    <a:close/>
                  </a:path>
                  <a:path w="127000" h="4770120">
                    <a:moveTo>
                      <a:pt x="63495" y="76199"/>
                    </a:moveTo>
                    <a:lnTo>
                      <a:pt x="57149" y="76199"/>
                    </a:lnTo>
                    <a:lnTo>
                      <a:pt x="57149" y="81275"/>
                    </a:lnTo>
                    <a:lnTo>
                      <a:pt x="63495" y="76199"/>
                    </a:lnTo>
                    <a:close/>
                  </a:path>
                </a:pathLst>
              </a:custGeom>
              <a:solidFill>
                <a:srgbClr val="000000"/>
              </a:solidFill>
            </p:spPr>
            <p:txBody>
              <a:bodyPr wrap="square" lIns="0" tIns="0" rIns="0" bIns="0" rtlCol="0"/>
              <a:lstStyle/>
              <a:p>
                <a:endParaRPr>
                  <a:solidFill>
                    <a:prstClr val="black"/>
                  </a:solidFill>
                </a:endParaRPr>
              </a:p>
            </p:txBody>
          </p:sp>
          <p:sp>
            <p:nvSpPr>
              <p:cNvPr id="36" name="object 38"/>
              <p:cNvSpPr txBox="1"/>
              <p:nvPr/>
            </p:nvSpPr>
            <p:spPr>
              <a:xfrm>
                <a:off x="1873583" y="3968650"/>
                <a:ext cx="1079350" cy="923329"/>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mass production enabled by electrical energy</a:t>
                </a:r>
                <a:endParaRPr sz="1200" dirty="0">
                  <a:solidFill>
                    <a:prstClr val="black"/>
                  </a:solidFill>
                  <a:latin typeface="Century Gothic"/>
                  <a:cs typeface="Century Gothic"/>
                </a:endParaRPr>
              </a:p>
            </p:txBody>
          </p:sp>
          <p:sp>
            <p:nvSpPr>
              <p:cNvPr id="37" name="object 38"/>
              <p:cNvSpPr txBox="1"/>
              <p:nvPr/>
            </p:nvSpPr>
            <p:spPr>
              <a:xfrm>
                <a:off x="3086952" y="3322319"/>
                <a:ext cx="936575" cy="1292661"/>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the use of computer &amp; electronics to further enhance automation</a:t>
                </a:r>
                <a:endParaRPr sz="1200" dirty="0">
                  <a:solidFill>
                    <a:prstClr val="black"/>
                  </a:solidFill>
                  <a:latin typeface="Century Gothic"/>
                  <a:cs typeface="Century Gothic"/>
                </a:endParaRPr>
              </a:p>
            </p:txBody>
          </p:sp>
          <p:sp>
            <p:nvSpPr>
              <p:cNvPr id="38" name="object 38"/>
              <p:cNvSpPr txBox="1"/>
              <p:nvPr/>
            </p:nvSpPr>
            <p:spPr>
              <a:xfrm>
                <a:off x="4216615" y="2665008"/>
                <a:ext cx="1037058" cy="738664"/>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the use of cyber physical systems</a:t>
                </a:r>
                <a:endParaRPr sz="1200" dirty="0">
                  <a:solidFill>
                    <a:prstClr val="black"/>
                  </a:solidFill>
                  <a:latin typeface="Century Gothic"/>
                  <a:cs typeface="Century Gothic"/>
                </a:endParaRPr>
              </a:p>
            </p:txBody>
          </p:sp>
          <p:sp>
            <p:nvSpPr>
              <p:cNvPr id="60" name="object 82"/>
              <p:cNvSpPr txBox="1"/>
              <p:nvPr/>
            </p:nvSpPr>
            <p:spPr>
              <a:xfrm>
                <a:off x="2369540" y="4887472"/>
                <a:ext cx="3109792" cy="230832"/>
              </a:xfrm>
              <a:prstGeom prst="rect">
                <a:avLst/>
              </a:prstGeom>
            </p:spPr>
            <p:txBody>
              <a:bodyPr vert="horz" wrap="square" lIns="0" tIns="0" rIns="0" bIns="0" rtlCol="0">
                <a:spAutoFit/>
              </a:bodyPr>
              <a:lstStyle/>
              <a:p>
                <a:pPr marL="12700" algn="ctr"/>
                <a:r>
                  <a:rPr lang="en-US" sz="1500" b="1" spc="-25" dirty="0">
                    <a:solidFill>
                      <a:prstClr val="black"/>
                    </a:solidFill>
                    <a:latin typeface="Century Gothic"/>
                    <a:cs typeface="Century Gothic"/>
                  </a:rPr>
                  <a:t>Factory Automation</a:t>
                </a:r>
                <a:endParaRPr sz="1500" dirty="0">
                  <a:solidFill>
                    <a:prstClr val="black"/>
                  </a:solidFill>
                  <a:latin typeface="Century Gothic"/>
                  <a:cs typeface="Century Gothic"/>
                </a:endParaRPr>
              </a:p>
            </p:txBody>
          </p:sp>
        </p:grpSp>
      </p:grpSp>
      <p:sp>
        <p:nvSpPr>
          <p:cNvPr id="58" name="object 35"/>
          <p:cNvSpPr txBox="1"/>
          <p:nvPr/>
        </p:nvSpPr>
        <p:spPr>
          <a:xfrm>
            <a:off x="317910" y="6080538"/>
            <a:ext cx="2143070" cy="161583"/>
          </a:xfrm>
          <a:prstGeom prst="rect">
            <a:avLst/>
          </a:prstGeom>
        </p:spPr>
        <p:txBody>
          <a:bodyPr vert="horz" wrap="square" lIns="0" tIns="0" rIns="0" bIns="0" rtlCol="0">
            <a:spAutoFit/>
          </a:bodyPr>
          <a:lstStyle/>
          <a:p>
            <a:pPr>
              <a:tabLst>
                <a:tab pos="250825" algn="l"/>
              </a:tabLst>
            </a:pPr>
            <a:r>
              <a:rPr lang="en-US" sz="1050" b="1" dirty="0">
                <a:latin typeface="Century Gothic"/>
                <a:cs typeface="Century Gothic"/>
              </a:rPr>
              <a:t>Source: BCG</a:t>
            </a:r>
            <a:endParaRPr sz="1050" dirty="0">
              <a:latin typeface="Century Gothic"/>
              <a:cs typeface="Century Gothic"/>
            </a:endParaRPr>
          </a:p>
        </p:txBody>
      </p:sp>
    </p:spTree>
    <p:extLst>
      <p:ext uri="{BB962C8B-B14F-4D97-AF65-F5344CB8AC3E}">
        <p14:creationId xmlns:p14="http://schemas.microsoft.com/office/powerpoint/2010/main" val="215009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457" y="425677"/>
            <a:ext cx="5392057" cy="474209"/>
          </a:xfrm>
        </p:spPr>
        <p:txBody>
          <a:bodyPr>
            <a:noAutofit/>
          </a:bodyPr>
          <a:lstStyle/>
          <a:p>
            <a:r>
              <a:rPr lang="en-US" sz="2800" dirty="0" smtClean="0"/>
              <a:t>M&amp;E SMEs and Industry 4.0</a:t>
            </a:r>
            <a:endParaRPr lang="en-US" sz="2800" dirty="0"/>
          </a:p>
        </p:txBody>
      </p:sp>
      <p:sp>
        <p:nvSpPr>
          <p:cNvPr id="3" name="Content Placeholder 2"/>
          <p:cNvSpPr>
            <a:spLocks noGrp="1"/>
          </p:cNvSpPr>
          <p:nvPr>
            <p:ph idx="1"/>
          </p:nvPr>
        </p:nvSpPr>
        <p:spPr>
          <a:xfrm>
            <a:off x="602343" y="1205030"/>
            <a:ext cx="8229600" cy="4554311"/>
          </a:xfrm>
        </p:spPr>
        <p:txBody>
          <a:bodyPr>
            <a:normAutofit lnSpcReduction="10000"/>
          </a:bodyPr>
          <a:lstStyle/>
          <a:p>
            <a:pPr>
              <a:spcAft>
                <a:spcPts val="600"/>
              </a:spcAft>
            </a:pPr>
            <a:r>
              <a:rPr lang="en-US" sz="1800" dirty="0"/>
              <a:t>Industry 4.0 describes a future state of </a:t>
            </a:r>
            <a:r>
              <a:rPr lang="en-US" sz="1800" dirty="0" smtClean="0"/>
              <a:t>industry</a:t>
            </a:r>
          </a:p>
          <a:p>
            <a:pPr>
              <a:spcAft>
                <a:spcPts val="600"/>
              </a:spcAft>
            </a:pPr>
            <a:r>
              <a:rPr lang="en-US" sz="1800" dirty="0" smtClean="0"/>
              <a:t>Digitization of </a:t>
            </a:r>
            <a:r>
              <a:rPr lang="en-US" sz="1800" dirty="0"/>
              <a:t>production </a:t>
            </a:r>
            <a:r>
              <a:rPr lang="en-US" sz="1800" dirty="0" smtClean="0"/>
              <a:t>process flows, </a:t>
            </a:r>
            <a:r>
              <a:rPr lang="en-US" sz="1800" dirty="0" smtClean="0"/>
              <a:t>human to machine interaction, machine to machine interaction</a:t>
            </a:r>
          </a:p>
          <a:p>
            <a:pPr>
              <a:spcAft>
                <a:spcPts val="600"/>
              </a:spcAft>
            </a:pPr>
            <a:r>
              <a:rPr lang="en-US" sz="1800" dirty="0" smtClean="0"/>
              <a:t>Globally </a:t>
            </a:r>
            <a:r>
              <a:rPr lang="en-US" sz="1800" dirty="0" smtClean="0"/>
              <a:t>interconnected world </a:t>
            </a:r>
            <a:r>
              <a:rPr lang="en-US" sz="1800" dirty="0" smtClean="0"/>
              <a:t> using Cyberspace</a:t>
            </a:r>
            <a:endParaRPr lang="en-US" sz="1800" dirty="0" smtClean="0"/>
          </a:p>
          <a:p>
            <a:pPr>
              <a:spcAft>
                <a:spcPts val="600"/>
              </a:spcAft>
            </a:pPr>
            <a:r>
              <a:rPr lang="en-US" sz="1800" dirty="0" smtClean="0"/>
              <a:t>It involves the 9 pillars -  </a:t>
            </a:r>
            <a:r>
              <a:rPr lang="en-US" sz="1800" dirty="0"/>
              <a:t>Autonomous </a:t>
            </a:r>
            <a:r>
              <a:rPr lang="en-US" sz="1800" dirty="0" smtClean="0"/>
              <a:t>Robots, Simulation, Horizontal </a:t>
            </a:r>
            <a:r>
              <a:rPr lang="en-US" sz="1800" dirty="0"/>
              <a:t>and Vertical System </a:t>
            </a:r>
            <a:r>
              <a:rPr lang="en-US" sz="1800" dirty="0" smtClean="0"/>
              <a:t>Integration, Industrial </a:t>
            </a:r>
            <a:r>
              <a:rPr lang="en-US" sz="1800" dirty="0"/>
              <a:t>Internet of </a:t>
            </a:r>
            <a:r>
              <a:rPr lang="en-US" sz="1800" dirty="0" smtClean="0"/>
              <a:t>Things, Cybersecurity, The Cloud, Additive Manufacturing, Augmented Reality, Big </a:t>
            </a:r>
            <a:r>
              <a:rPr lang="en-US" sz="1800" dirty="0"/>
              <a:t>Data and </a:t>
            </a:r>
            <a:r>
              <a:rPr lang="en-US" sz="1800" dirty="0" smtClean="0"/>
              <a:t>Analytics</a:t>
            </a:r>
          </a:p>
          <a:p>
            <a:pPr>
              <a:spcAft>
                <a:spcPts val="600"/>
              </a:spcAft>
            </a:pPr>
            <a:r>
              <a:rPr lang="en-US" sz="1800" b="1" dirty="0" smtClean="0"/>
              <a:t>One size fits </a:t>
            </a:r>
            <a:r>
              <a:rPr lang="en-US" sz="1800" b="1" dirty="0" smtClean="0"/>
              <a:t>all - </a:t>
            </a:r>
            <a:r>
              <a:rPr lang="en-US" sz="1800" b="1" dirty="0" smtClean="0"/>
              <a:t>does not apply to Industry 4.0</a:t>
            </a:r>
          </a:p>
          <a:p>
            <a:pPr>
              <a:spcAft>
                <a:spcPts val="600"/>
              </a:spcAft>
            </a:pPr>
            <a:r>
              <a:rPr lang="en-US" sz="1800" dirty="0"/>
              <a:t>Majority of </a:t>
            </a:r>
            <a:r>
              <a:rPr lang="en-US" sz="1800" dirty="0" smtClean="0"/>
              <a:t>Malaysian </a:t>
            </a:r>
            <a:r>
              <a:rPr lang="en-US" sz="1800" dirty="0"/>
              <a:t>M&amp;E SMEs produce small batches (not mass production) or </a:t>
            </a:r>
            <a:r>
              <a:rPr lang="en-US" sz="1800" dirty="0" smtClean="0"/>
              <a:t>customized solutions</a:t>
            </a:r>
          </a:p>
          <a:p>
            <a:pPr>
              <a:spcAft>
                <a:spcPts val="600"/>
              </a:spcAft>
            </a:pPr>
            <a:r>
              <a:rPr lang="en-US" sz="1800" dirty="0" smtClean="0"/>
              <a:t>Identify which are the pillars best suited and modified </a:t>
            </a:r>
            <a:r>
              <a:rPr lang="en-US" sz="1800" dirty="0" smtClean="0"/>
              <a:t>for Machinery and Equipment </a:t>
            </a:r>
            <a:r>
              <a:rPr lang="en-US" sz="1800" dirty="0" smtClean="0"/>
              <a:t>SMEs</a:t>
            </a:r>
          </a:p>
          <a:p>
            <a:pPr>
              <a:spcAft>
                <a:spcPts val="600"/>
              </a:spcAft>
            </a:pPr>
            <a:r>
              <a:rPr lang="en-US" sz="1800" b="1" dirty="0" smtClean="0"/>
              <a:t>Most important aspect of Industry 4.0 </a:t>
            </a:r>
            <a:r>
              <a:rPr lang="en-US" sz="1800" b="1" dirty="0" smtClean="0"/>
              <a:t>- increase </a:t>
            </a:r>
            <a:r>
              <a:rPr lang="en-US" sz="1800" b="1" dirty="0" smtClean="0"/>
              <a:t>in productivity and efficiency</a:t>
            </a:r>
            <a:endParaRPr lang="en-US" sz="1800" b="1" dirty="0"/>
          </a:p>
          <a:p>
            <a:endParaRPr lang="en-US" sz="1800" b="1" dirty="0" smtClean="0"/>
          </a:p>
          <a:p>
            <a:endParaRPr lang="en-US" sz="1800" dirty="0"/>
          </a:p>
        </p:txBody>
      </p:sp>
      <p:sp>
        <p:nvSpPr>
          <p:cNvPr id="4" name="Slide Number Placeholder 3"/>
          <p:cNvSpPr>
            <a:spLocks noGrp="1"/>
          </p:cNvSpPr>
          <p:nvPr>
            <p:ph type="sldNum" sz="quarter" idx="12"/>
          </p:nvPr>
        </p:nvSpPr>
        <p:spPr/>
        <p:txBody>
          <a:bodyPr/>
          <a:lstStyle/>
          <a:p>
            <a:fld id="{4171D5C2-72D8-7844-922C-E63AA03A2838}" type="slidenum">
              <a:rPr lang="en-US" smtClean="0"/>
              <a:t>18</a:t>
            </a:fld>
            <a:endParaRPr lang="en-US"/>
          </a:p>
        </p:txBody>
      </p:sp>
      <p:sp>
        <p:nvSpPr>
          <p:cNvPr id="5" name="TextBox 4"/>
          <p:cNvSpPr txBox="1"/>
          <p:nvPr/>
        </p:nvSpPr>
        <p:spPr>
          <a:xfrm>
            <a:off x="602343" y="5759341"/>
            <a:ext cx="7685314" cy="646331"/>
          </a:xfrm>
          <a:prstGeom prst="rect">
            <a:avLst/>
          </a:prstGeom>
          <a:noFill/>
        </p:spPr>
        <p:txBody>
          <a:bodyPr wrap="square" rtlCol="0">
            <a:spAutoFit/>
          </a:bodyPr>
          <a:lstStyle/>
          <a:p>
            <a:r>
              <a:rPr lang="en-US" b="1" dirty="0">
                <a:solidFill>
                  <a:srgbClr val="FF0000"/>
                </a:solidFill>
              </a:rPr>
              <a:t>No company will move from 3.0 to 4.0 in a single step. Despite its speed, this migration will take place in stages.</a:t>
            </a:r>
            <a:endParaRPr lang="en-US" dirty="0">
              <a:solidFill>
                <a:srgbClr val="FF0000"/>
              </a:solidFill>
            </a:endParaRPr>
          </a:p>
        </p:txBody>
      </p:sp>
    </p:spTree>
    <p:extLst>
      <p:ext uri="{BB962C8B-B14F-4D97-AF65-F5344CB8AC3E}">
        <p14:creationId xmlns:p14="http://schemas.microsoft.com/office/powerpoint/2010/main" val="11064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1" y="397468"/>
            <a:ext cx="5438633" cy="571523"/>
          </a:xfrm>
        </p:spPr>
        <p:txBody>
          <a:bodyPr>
            <a:normAutofit/>
          </a:bodyPr>
          <a:lstStyle/>
          <a:p>
            <a:r>
              <a:rPr lang="en-US" sz="2800" b="1" dirty="0" smtClean="0"/>
              <a:t>Government Strategies</a:t>
            </a:r>
            <a:endParaRPr lang="en-US" sz="2800" b="1" dirty="0"/>
          </a:p>
        </p:txBody>
      </p:sp>
      <p:sp>
        <p:nvSpPr>
          <p:cNvPr id="3" name="Content Placeholder 2"/>
          <p:cNvSpPr>
            <a:spLocks noGrp="1"/>
          </p:cNvSpPr>
          <p:nvPr>
            <p:ph idx="1"/>
          </p:nvPr>
        </p:nvSpPr>
        <p:spPr/>
        <p:txBody>
          <a:bodyPr>
            <a:normAutofit fontScale="77500" lnSpcReduction="20000"/>
          </a:bodyPr>
          <a:lstStyle/>
          <a:p>
            <a:pPr algn="just"/>
            <a:r>
              <a:rPr lang="en-US" dirty="0"/>
              <a:t>In line with 11th Malaysia Plan, </a:t>
            </a:r>
            <a:r>
              <a:rPr lang="en-US" b="1" dirty="0"/>
              <a:t>8 strategic thrusts </a:t>
            </a:r>
            <a:r>
              <a:rPr lang="en-US" dirty="0"/>
              <a:t>has been identified to support the national strategies such as:</a:t>
            </a:r>
          </a:p>
          <a:p>
            <a:pPr marL="0" indent="0">
              <a:buNone/>
            </a:pPr>
            <a:endParaRPr lang="en-US" dirty="0"/>
          </a:p>
          <a:p>
            <a:r>
              <a:rPr lang="en-US" dirty="0" smtClean="0"/>
              <a:t>Developing </a:t>
            </a:r>
            <a:r>
              <a:rPr lang="en-US" dirty="0"/>
              <a:t>new talent</a:t>
            </a:r>
          </a:p>
          <a:p>
            <a:r>
              <a:rPr lang="en-US" dirty="0" smtClean="0">
                <a:solidFill>
                  <a:srgbClr val="FF0000"/>
                </a:solidFill>
              </a:rPr>
              <a:t>Enhancing </a:t>
            </a:r>
            <a:r>
              <a:rPr lang="en-US" dirty="0">
                <a:solidFill>
                  <a:srgbClr val="FF0000"/>
                </a:solidFill>
              </a:rPr>
              <a:t>productivity &amp; efficiency</a:t>
            </a:r>
          </a:p>
          <a:p>
            <a:r>
              <a:rPr lang="en-US" dirty="0" smtClean="0"/>
              <a:t>Technology</a:t>
            </a:r>
            <a:r>
              <a:rPr lang="en-US" dirty="0"/>
              <a:t>, innovation &amp; R&amp;D</a:t>
            </a:r>
          </a:p>
          <a:p>
            <a:r>
              <a:rPr lang="en-US" dirty="0" smtClean="0"/>
              <a:t>SME </a:t>
            </a:r>
            <a:r>
              <a:rPr lang="en-US" dirty="0"/>
              <a:t>Development</a:t>
            </a:r>
          </a:p>
          <a:p>
            <a:r>
              <a:rPr lang="en-US" dirty="0" smtClean="0"/>
              <a:t>Export</a:t>
            </a:r>
            <a:r>
              <a:rPr lang="en-US" dirty="0"/>
              <a:t>	Development	&amp; Promotion</a:t>
            </a:r>
          </a:p>
          <a:p>
            <a:r>
              <a:rPr lang="en-US" dirty="0" smtClean="0"/>
              <a:t>Trade </a:t>
            </a:r>
            <a:r>
              <a:rPr lang="en-US" dirty="0"/>
              <a:t>remedies &amp; FTAs</a:t>
            </a:r>
          </a:p>
          <a:p>
            <a:r>
              <a:rPr lang="en-US" dirty="0" smtClean="0"/>
              <a:t>Enabling </a:t>
            </a:r>
            <a:r>
              <a:rPr lang="en-US" dirty="0"/>
              <a:t>environment</a:t>
            </a:r>
          </a:p>
          <a:p>
            <a:r>
              <a:rPr lang="en-US" dirty="0" smtClean="0"/>
              <a:t>Governance reform</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19</a:t>
            </a:fld>
            <a:endParaRPr lang="en-US"/>
          </a:p>
        </p:txBody>
      </p:sp>
    </p:spTree>
    <p:extLst>
      <p:ext uri="{BB962C8B-B14F-4D97-AF65-F5344CB8AC3E}">
        <p14:creationId xmlns:p14="http://schemas.microsoft.com/office/powerpoint/2010/main" val="4111265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457" y="303616"/>
            <a:ext cx="3773606" cy="557875"/>
          </a:xfrm>
        </p:spPr>
        <p:txBody>
          <a:bodyPr>
            <a:normAutofit/>
          </a:bodyPr>
          <a:lstStyle/>
          <a:p>
            <a:r>
              <a:rPr lang="en-US" sz="2800" b="1" dirty="0" smtClean="0"/>
              <a:t>MEIF MEMBERS</a:t>
            </a:r>
            <a:endParaRPr lang="en-US" sz="2800" b="1" dirty="0"/>
          </a:p>
        </p:txBody>
      </p:sp>
      <p:sp>
        <p:nvSpPr>
          <p:cNvPr id="3" name="Content Placeholder 2"/>
          <p:cNvSpPr>
            <a:spLocks noGrp="1"/>
          </p:cNvSpPr>
          <p:nvPr>
            <p:ph idx="1"/>
          </p:nvPr>
        </p:nvSpPr>
        <p:spPr>
          <a:xfrm>
            <a:off x="457200" y="1693568"/>
            <a:ext cx="8229600" cy="4662782"/>
          </a:xfrm>
        </p:spPr>
        <p:txBody>
          <a:bodyPr>
            <a:normAutofit/>
          </a:bodyPr>
          <a:lstStyle/>
          <a:p>
            <a:pPr marL="0" indent="0">
              <a:buNone/>
            </a:pPr>
            <a:r>
              <a:rPr lang="en-US" sz="2000" b="1" dirty="0"/>
              <a:t>Members:</a:t>
            </a:r>
            <a:endParaRPr lang="en-US" sz="2000" dirty="0"/>
          </a:p>
          <a:p>
            <a:pPr lvl="0"/>
            <a:r>
              <a:rPr lang="en-US" sz="2000" b="1" dirty="0"/>
              <a:t>Machinery and Equipment Manufacturers Association (MEMA</a:t>
            </a:r>
            <a:r>
              <a:rPr lang="en-US" sz="2000" b="1" dirty="0" smtClean="0"/>
              <a:t>)</a:t>
            </a:r>
          </a:p>
          <a:p>
            <a:pPr lvl="1"/>
            <a:r>
              <a:rPr lang="en-US" sz="1600" dirty="0" smtClean="0"/>
              <a:t>56 members</a:t>
            </a:r>
          </a:p>
          <a:p>
            <a:pPr lvl="0"/>
            <a:r>
              <a:rPr lang="en-US" sz="2000" b="1" dirty="0" smtClean="0"/>
              <a:t>Malaysia Special Tooling and Machining Association (MSTMA)</a:t>
            </a:r>
          </a:p>
          <a:p>
            <a:pPr lvl="1"/>
            <a:r>
              <a:rPr lang="en-US" sz="1600" dirty="0" err="1" smtClean="0"/>
              <a:t>Formely</a:t>
            </a:r>
            <a:r>
              <a:rPr lang="en-US" sz="1600" dirty="0" smtClean="0"/>
              <a:t> Malaysia </a:t>
            </a:r>
            <a:r>
              <a:rPr lang="en-US" sz="1600" dirty="0" err="1" smtClean="0"/>
              <a:t>Mould</a:t>
            </a:r>
            <a:r>
              <a:rPr lang="en-US" sz="1600" dirty="0" smtClean="0"/>
              <a:t> and Die Association (MMADA) </a:t>
            </a:r>
          </a:p>
          <a:p>
            <a:pPr lvl="1"/>
            <a:r>
              <a:rPr lang="en-US" sz="1600" dirty="0" smtClean="0"/>
              <a:t>181 members</a:t>
            </a:r>
            <a:endParaRPr lang="en-US" sz="1600" dirty="0"/>
          </a:p>
          <a:p>
            <a:pPr lvl="0"/>
            <a:r>
              <a:rPr lang="en-US" sz="2000" b="1" dirty="0"/>
              <a:t>Malaysia Automation Technology Association (MATA</a:t>
            </a:r>
            <a:r>
              <a:rPr lang="en-US" sz="2000" b="1" dirty="0" smtClean="0"/>
              <a:t>)</a:t>
            </a:r>
          </a:p>
          <a:p>
            <a:pPr lvl="1"/>
            <a:r>
              <a:rPr lang="en-US" sz="1600" b="1" dirty="0" smtClean="0"/>
              <a:t>70 members</a:t>
            </a:r>
            <a:endParaRPr lang="en-US" sz="2000" b="1" dirty="0"/>
          </a:p>
          <a:p>
            <a:pPr lvl="0"/>
            <a:r>
              <a:rPr lang="en-US" sz="2000" b="1" dirty="0" smtClean="0"/>
              <a:t>The </a:t>
            </a:r>
            <a:r>
              <a:rPr lang="en-US" sz="2000" b="1" dirty="0"/>
              <a:t>Electrical &amp; Electronics Association of Malaysia (TEEAM</a:t>
            </a:r>
            <a:r>
              <a:rPr lang="en-US" sz="2000" b="1" dirty="0" smtClean="0"/>
              <a:t>)</a:t>
            </a:r>
          </a:p>
          <a:p>
            <a:pPr lvl="1"/>
            <a:r>
              <a:rPr lang="en-US" sz="1600" dirty="0" smtClean="0"/>
              <a:t>1800 members</a:t>
            </a:r>
            <a:endParaRPr lang="en-US" sz="2000" dirty="0"/>
          </a:p>
          <a:p>
            <a:pPr lvl="0"/>
            <a:r>
              <a:rPr lang="en-US" sz="2000" b="1" dirty="0"/>
              <a:t>Small &amp; Medium </a:t>
            </a:r>
            <a:r>
              <a:rPr lang="en-US" sz="2000" b="1" dirty="0" err="1"/>
              <a:t>Enteprises</a:t>
            </a:r>
            <a:r>
              <a:rPr lang="en-US" sz="2000" b="1" dirty="0"/>
              <a:t> Association of Malaysia (SME Malaysia) </a:t>
            </a:r>
            <a:endParaRPr lang="en-US" sz="2000" b="1" dirty="0" smtClean="0"/>
          </a:p>
          <a:p>
            <a:pPr lvl="1"/>
            <a:r>
              <a:rPr lang="en-US" sz="1600" dirty="0" smtClean="0"/>
              <a:t>500 Direct members, 3000 Indirect members</a:t>
            </a:r>
          </a:p>
          <a:p>
            <a:r>
              <a:rPr lang="en-US" sz="2000" b="1" dirty="0"/>
              <a:t>Malaysia Mobile Crane Owner’s Association (</a:t>
            </a:r>
            <a:r>
              <a:rPr lang="en-US" sz="2000" b="1" dirty="0" smtClean="0"/>
              <a:t>MMCOA87)</a:t>
            </a:r>
          </a:p>
          <a:p>
            <a:pPr lvl="1"/>
            <a:r>
              <a:rPr lang="en-US" sz="1600" dirty="0" smtClean="0"/>
              <a:t>220 members</a:t>
            </a:r>
          </a:p>
          <a:p>
            <a:endParaRPr lang="en-US" sz="2000" dirty="0"/>
          </a:p>
          <a:p>
            <a:pPr lvl="0"/>
            <a:endParaRPr lang="en-US" sz="2000" dirty="0" smtClean="0"/>
          </a:p>
          <a:p>
            <a:pPr lvl="0"/>
            <a:endParaRPr lang="en-US" sz="2000" dirty="0"/>
          </a:p>
        </p:txBody>
      </p:sp>
      <p:sp>
        <p:nvSpPr>
          <p:cNvPr id="5" name="Slide Number Placeholder 4"/>
          <p:cNvSpPr>
            <a:spLocks noGrp="1"/>
          </p:cNvSpPr>
          <p:nvPr>
            <p:ph type="sldNum" sz="quarter" idx="12"/>
          </p:nvPr>
        </p:nvSpPr>
        <p:spPr/>
        <p:txBody>
          <a:bodyPr/>
          <a:lstStyle/>
          <a:p>
            <a:fld id="{4171D5C2-72D8-7844-922C-E63AA03A2838}" type="slidenum">
              <a:rPr lang="en-US" smtClean="0"/>
              <a:t>2</a:t>
            </a:fld>
            <a:endParaRPr lang="en-US"/>
          </a:p>
        </p:txBody>
      </p:sp>
    </p:spTree>
    <p:extLst>
      <p:ext uri="{BB962C8B-B14F-4D97-AF65-F5344CB8AC3E}">
        <p14:creationId xmlns:p14="http://schemas.microsoft.com/office/powerpoint/2010/main" val="426359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615" y="303616"/>
            <a:ext cx="4305869" cy="557875"/>
          </a:xfrm>
        </p:spPr>
        <p:txBody>
          <a:bodyPr>
            <a:normAutofit/>
          </a:bodyPr>
          <a:lstStyle/>
          <a:p>
            <a:r>
              <a:rPr lang="en-US" sz="2800" b="1" dirty="0" smtClean="0"/>
              <a:t>Way Forward</a:t>
            </a:r>
            <a:endParaRPr lang="en-US" sz="2800" b="1" dirty="0"/>
          </a:p>
        </p:txBody>
      </p:sp>
      <p:sp>
        <p:nvSpPr>
          <p:cNvPr id="3" name="Content Placeholder 2"/>
          <p:cNvSpPr>
            <a:spLocks noGrp="1"/>
          </p:cNvSpPr>
          <p:nvPr>
            <p:ph idx="1"/>
          </p:nvPr>
        </p:nvSpPr>
        <p:spPr>
          <a:xfrm>
            <a:off x="457200" y="1522431"/>
            <a:ext cx="8229600" cy="4007512"/>
          </a:xfrm>
        </p:spPr>
        <p:txBody>
          <a:bodyPr>
            <a:normAutofit fontScale="40000" lnSpcReduction="20000"/>
          </a:bodyPr>
          <a:lstStyle/>
          <a:p>
            <a:pPr marL="0" indent="0">
              <a:buNone/>
            </a:pPr>
            <a:endParaRPr lang="en-US" dirty="0" smtClean="0"/>
          </a:p>
          <a:p>
            <a:pPr algn="just"/>
            <a:r>
              <a:rPr lang="en-US" sz="6000" dirty="0" smtClean="0"/>
              <a:t>For the M&amp;E Industry, the </a:t>
            </a:r>
            <a:r>
              <a:rPr lang="en-US" sz="6000" dirty="0" smtClean="0"/>
              <a:t>MEIF </a:t>
            </a:r>
            <a:r>
              <a:rPr lang="en-US" sz="6000" dirty="0" smtClean="0"/>
              <a:t>was selected to champion this cause and assist the Government via MPC.</a:t>
            </a:r>
          </a:p>
          <a:p>
            <a:pPr marL="0" indent="0" algn="just">
              <a:buNone/>
            </a:pPr>
            <a:endParaRPr lang="en-US" sz="6000" dirty="0" smtClean="0"/>
          </a:p>
          <a:p>
            <a:pPr algn="just"/>
            <a:r>
              <a:rPr lang="en-US" sz="6000" dirty="0"/>
              <a:t>First task is to tackle the challenges faced by players, mainly the SME’s in the M&amp;E </a:t>
            </a:r>
            <a:r>
              <a:rPr lang="en-US" sz="6000" dirty="0" smtClean="0"/>
              <a:t>industry</a:t>
            </a:r>
          </a:p>
          <a:p>
            <a:pPr marL="0" indent="0" algn="just">
              <a:buNone/>
            </a:pPr>
            <a:endParaRPr lang="en-US" sz="6000" dirty="0" smtClean="0"/>
          </a:p>
          <a:p>
            <a:pPr algn="just"/>
            <a:r>
              <a:rPr lang="en-US" sz="6000" dirty="0" smtClean="0"/>
              <a:t>The current levels of productivity and efficiency must be increased well </a:t>
            </a:r>
            <a:r>
              <a:rPr lang="en-US" sz="6000" dirty="0" smtClean="0"/>
              <a:t>before embracing </a:t>
            </a:r>
            <a:r>
              <a:rPr lang="en-US" sz="6000" dirty="0" smtClean="0"/>
              <a:t>Industry 4.0</a:t>
            </a:r>
            <a:endParaRPr lang="en-US" sz="6000" dirty="0"/>
          </a:p>
          <a:p>
            <a:pPr marL="0" indent="0" algn="just">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20</a:t>
            </a:fld>
            <a:endParaRPr lang="en-US"/>
          </a:p>
        </p:txBody>
      </p:sp>
    </p:spTree>
    <p:extLst>
      <p:ext uri="{BB962C8B-B14F-4D97-AF65-F5344CB8AC3E}">
        <p14:creationId xmlns:p14="http://schemas.microsoft.com/office/powerpoint/2010/main" val="3310890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681" y="274638"/>
            <a:ext cx="7349319" cy="708001"/>
          </a:xfrm>
        </p:spPr>
        <p:txBody>
          <a:bodyPr>
            <a:normAutofit/>
          </a:bodyPr>
          <a:lstStyle/>
          <a:p>
            <a:r>
              <a:rPr lang="en-US" sz="2800" b="1" dirty="0" smtClean="0"/>
              <a:t>Challenges </a:t>
            </a:r>
            <a:endParaRPr lang="en-US" sz="2800" b="1" dirty="0"/>
          </a:p>
        </p:txBody>
      </p:sp>
      <p:sp>
        <p:nvSpPr>
          <p:cNvPr id="3" name="Content Placeholder 2"/>
          <p:cNvSpPr>
            <a:spLocks noGrp="1"/>
          </p:cNvSpPr>
          <p:nvPr>
            <p:ph idx="1"/>
          </p:nvPr>
        </p:nvSpPr>
        <p:spPr>
          <a:xfrm>
            <a:off x="457200" y="1201003"/>
            <a:ext cx="8229600" cy="5520471"/>
          </a:xfrm>
        </p:spPr>
        <p:txBody>
          <a:bodyPr>
            <a:normAutofit lnSpcReduction="10000"/>
          </a:bodyPr>
          <a:lstStyle/>
          <a:p>
            <a:pPr algn="just"/>
            <a:r>
              <a:rPr lang="en-US" sz="2000" dirty="0" smtClean="0"/>
              <a:t>M&amp;E Industry in Malaysia is dominated by local players</a:t>
            </a:r>
          </a:p>
          <a:p>
            <a:endParaRPr lang="en-US" sz="2000" dirty="0" smtClean="0"/>
          </a:p>
          <a:p>
            <a:pPr algn="just"/>
            <a:r>
              <a:rPr lang="en-US" sz="2000" dirty="0"/>
              <a:t>M</a:t>
            </a:r>
            <a:r>
              <a:rPr lang="en-US" sz="2000" dirty="0" smtClean="0"/>
              <a:t>ost of them are SMEs </a:t>
            </a:r>
          </a:p>
          <a:p>
            <a:pPr marL="0" indent="0" algn="just">
              <a:buNone/>
            </a:pPr>
            <a:endParaRPr lang="en-US" sz="2000" dirty="0" smtClean="0"/>
          </a:p>
          <a:p>
            <a:pPr algn="just"/>
            <a:r>
              <a:rPr lang="en-US" sz="2000" dirty="0" smtClean="0"/>
              <a:t>Many </a:t>
            </a:r>
            <a:r>
              <a:rPr lang="en-US" sz="2000" dirty="0"/>
              <a:t>companies in the M&amp;E sector are </a:t>
            </a:r>
            <a:r>
              <a:rPr lang="en-US" sz="2000" dirty="0" err="1"/>
              <a:t>labour</a:t>
            </a:r>
            <a:r>
              <a:rPr lang="en-US" sz="2000" dirty="0"/>
              <a:t> </a:t>
            </a:r>
            <a:r>
              <a:rPr lang="en-US" sz="2000" dirty="0" smtClean="0"/>
              <a:t>intensive using </a:t>
            </a:r>
            <a:r>
              <a:rPr lang="en-US" sz="2000" dirty="0"/>
              <a:t>unskilled foreign </a:t>
            </a:r>
            <a:r>
              <a:rPr lang="en-US" sz="2000" dirty="0" err="1" smtClean="0"/>
              <a:t>labour</a:t>
            </a:r>
            <a:r>
              <a:rPr lang="en-US" sz="2000" dirty="0"/>
              <a:t> </a:t>
            </a:r>
            <a:r>
              <a:rPr lang="en-US" sz="2000" dirty="0" smtClean="0"/>
              <a:t>- </a:t>
            </a:r>
            <a:r>
              <a:rPr lang="en-US" sz="2000" dirty="0" smtClean="0"/>
              <a:t>productivity </a:t>
            </a:r>
            <a:r>
              <a:rPr lang="en-US" sz="2000" dirty="0"/>
              <a:t>is considered relatively low.</a:t>
            </a:r>
          </a:p>
          <a:p>
            <a:pPr algn="just"/>
            <a:endParaRPr lang="en-US" sz="2000" dirty="0" smtClean="0"/>
          </a:p>
          <a:p>
            <a:pPr algn="just"/>
            <a:r>
              <a:rPr lang="en-US" sz="2000" dirty="0"/>
              <a:t>M</a:t>
            </a:r>
            <a:r>
              <a:rPr lang="en-US" sz="2000" dirty="0" smtClean="0"/>
              <a:t>acro policies and strategies alone will not have the desired effect of increasing productivity and efficiency in the M&amp;E Industry</a:t>
            </a:r>
          </a:p>
          <a:p>
            <a:endParaRPr lang="en-US" sz="2000" dirty="0" smtClean="0"/>
          </a:p>
          <a:p>
            <a:pPr algn="just"/>
            <a:r>
              <a:rPr lang="en-US" sz="2000" dirty="0" smtClean="0"/>
              <a:t>For the M&amp;E Productivity Nexus </a:t>
            </a:r>
            <a:r>
              <a:rPr lang="en-US" sz="2000" dirty="0" err="1" smtClean="0"/>
              <a:t>programme</a:t>
            </a:r>
            <a:r>
              <a:rPr lang="en-US" sz="2000" dirty="0" smtClean="0"/>
              <a:t>, in addition to the macro strategies, </a:t>
            </a:r>
            <a:r>
              <a:rPr lang="en-US" sz="2000" b="1" dirty="0" smtClean="0"/>
              <a:t>MEIF </a:t>
            </a:r>
            <a:r>
              <a:rPr lang="en-US" sz="2000" b="1" dirty="0" smtClean="0"/>
              <a:t>will work</a:t>
            </a:r>
            <a:r>
              <a:rPr lang="en-US" sz="2000" b="1" dirty="0" smtClean="0"/>
              <a:t> </a:t>
            </a:r>
            <a:r>
              <a:rPr lang="en-US" sz="2000" b="1" dirty="0" smtClean="0"/>
              <a:t>together with MPC </a:t>
            </a:r>
            <a:r>
              <a:rPr lang="en-US" sz="2000" dirty="0" smtClean="0"/>
              <a:t>and </a:t>
            </a:r>
            <a:r>
              <a:rPr lang="en-US" sz="2000" b="1" dirty="0" smtClean="0"/>
              <a:t>productivity specialists</a:t>
            </a:r>
            <a:r>
              <a:rPr lang="en-US" sz="2000" dirty="0" smtClean="0"/>
              <a:t> to formulate </a:t>
            </a:r>
            <a:r>
              <a:rPr lang="en-US" sz="2000" dirty="0" err="1" smtClean="0"/>
              <a:t>programmes</a:t>
            </a:r>
            <a:r>
              <a:rPr lang="en-US" sz="2000" dirty="0" smtClean="0"/>
              <a:t> specifically tailored for SMEs</a:t>
            </a:r>
          </a:p>
          <a:p>
            <a:endParaRPr lang="en-US" sz="2000" dirty="0" smtClean="0"/>
          </a:p>
          <a:p>
            <a:pPr algn="just"/>
            <a:r>
              <a:rPr lang="en-US" sz="2000" dirty="0" smtClean="0"/>
              <a:t>MEIF will undertake special initiatives to assist a selected group of progressive SMEs to improve their productivity over a 2 year period.</a:t>
            </a:r>
          </a:p>
          <a:p>
            <a:endParaRPr lang="en-US" sz="2000" dirty="0" smtClean="0"/>
          </a:p>
          <a:p>
            <a:pPr algn="just"/>
            <a:endParaRPr lang="en-US" sz="2000" dirty="0" smtClean="0"/>
          </a:p>
          <a:p>
            <a:pPr algn="just"/>
            <a:endParaRPr lang="en-US" sz="2000" dirty="0" smtClean="0"/>
          </a:p>
          <a:p>
            <a:endParaRPr lang="en-US" sz="2400" dirty="0">
              <a:latin typeface=" Arial"/>
            </a:endParaRPr>
          </a:p>
        </p:txBody>
      </p:sp>
      <p:sp>
        <p:nvSpPr>
          <p:cNvPr id="5" name="Slide Number Placeholder 4"/>
          <p:cNvSpPr>
            <a:spLocks noGrp="1"/>
          </p:cNvSpPr>
          <p:nvPr>
            <p:ph type="sldNum" sz="quarter" idx="12"/>
          </p:nvPr>
        </p:nvSpPr>
        <p:spPr/>
        <p:txBody>
          <a:bodyPr/>
          <a:lstStyle/>
          <a:p>
            <a:fld id="{4171D5C2-72D8-7844-922C-E63AA03A2838}" type="slidenum">
              <a:rPr lang="en-US" smtClean="0"/>
              <a:t>21</a:t>
            </a:fld>
            <a:endParaRPr lang="en-US"/>
          </a:p>
        </p:txBody>
      </p:sp>
    </p:spTree>
    <p:extLst>
      <p:ext uri="{BB962C8B-B14F-4D97-AF65-F5344CB8AC3E}">
        <p14:creationId xmlns:p14="http://schemas.microsoft.com/office/powerpoint/2010/main" val="1860611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194" y="303616"/>
            <a:ext cx="5752531" cy="585171"/>
          </a:xfrm>
        </p:spPr>
        <p:txBody>
          <a:bodyPr>
            <a:normAutofit/>
          </a:bodyPr>
          <a:lstStyle/>
          <a:p>
            <a:r>
              <a:rPr lang="en-US" sz="2800" b="1" dirty="0" smtClean="0"/>
              <a:t>Targeted &amp; Projected Vision</a:t>
            </a:r>
            <a:endParaRPr lang="en-US" sz="2800" b="1" dirty="0"/>
          </a:p>
        </p:txBody>
      </p:sp>
      <p:sp>
        <p:nvSpPr>
          <p:cNvPr id="3" name="Content Placeholder 2"/>
          <p:cNvSpPr>
            <a:spLocks noGrp="1"/>
          </p:cNvSpPr>
          <p:nvPr>
            <p:ph idx="1"/>
          </p:nvPr>
        </p:nvSpPr>
        <p:spPr>
          <a:xfrm>
            <a:off x="634621" y="1286301"/>
            <a:ext cx="8229600" cy="4525963"/>
          </a:xfrm>
        </p:spPr>
        <p:txBody>
          <a:bodyPr>
            <a:normAutofit/>
          </a:bodyPr>
          <a:lstStyle/>
          <a:p>
            <a:pPr marL="0" indent="0">
              <a:buNone/>
            </a:pPr>
            <a:r>
              <a:rPr lang="en-US" sz="2000" b="1" u="sng" dirty="0" smtClean="0"/>
              <a:t>Short term</a:t>
            </a:r>
          </a:p>
          <a:p>
            <a:r>
              <a:rPr lang="en-US" sz="2000" dirty="0" smtClean="0"/>
              <a:t>To move towards SMART way of conducting business</a:t>
            </a:r>
          </a:p>
          <a:p>
            <a:r>
              <a:rPr lang="en-US" sz="2000" dirty="0" smtClean="0"/>
              <a:t>To identify ecosystem players for the formation of virtual clusters</a:t>
            </a:r>
          </a:p>
          <a:p>
            <a:r>
              <a:rPr lang="en-US" sz="2000" dirty="0" smtClean="0"/>
              <a:t>To upgrade and update production processes</a:t>
            </a:r>
            <a:endParaRPr lang="en-US" sz="2000" dirty="0"/>
          </a:p>
          <a:p>
            <a:r>
              <a:rPr lang="en-US" sz="2000" dirty="0" smtClean="0"/>
              <a:t>To be less reliant on unskilled and semiskilled </a:t>
            </a:r>
            <a:r>
              <a:rPr lang="en-US" sz="2000" dirty="0" err="1" smtClean="0"/>
              <a:t>labour</a:t>
            </a:r>
            <a:endParaRPr lang="en-US" sz="2000" dirty="0" smtClean="0"/>
          </a:p>
          <a:p>
            <a:r>
              <a:rPr lang="en-US" sz="2000" dirty="0" smtClean="0"/>
              <a:t>To upskill existing Malaysian </a:t>
            </a:r>
            <a:r>
              <a:rPr lang="en-US" sz="2000" dirty="0" err="1" smtClean="0"/>
              <a:t>labour</a:t>
            </a:r>
            <a:endParaRPr lang="en-US" sz="2000" dirty="0" smtClean="0"/>
          </a:p>
          <a:p>
            <a:endParaRPr lang="en-US" sz="2000" dirty="0" smtClean="0"/>
          </a:p>
          <a:p>
            <a:pPr marL="0" indent="0">
              <a:buNone/>
            </a:pPr>
            <a:r>
              <a:rPr lang="en-US" sz="2000" b="1" u="sng" dirty="0" smtClean="0"/>
              <a:t>Long term</a:t>
            </a:r>
            <a:endParaRPr lang="en-US" sz="2000" b="1" u="sng" dirty="0"/>
          </a:p>
          <a:p>
            <a:r>
              <a:rPr lang="en-US" sz="2000" dirty="0" smtClean="0"/>
              <a:t>To be cost effective and relevant in the global market in preparation for internationalization</a:t>
            </a:r>
          </a:p>
          <a:p>
            <a:r>
              <a:rPr lang="en-US" sz="2000" dirty="0" smtClean="0"/>
              <a:t>To embrace new technologies</a:t>
            </a:r>
          </a:p>
          <a:p>
            <a:r>
              <a:rPr lang="en-US" sz="2000" dirty="0" smtClean="0"/>
              <a:t>To adopt Industry 4.0 practices company wide</a:t>
            </a:r>
            <a:endParaRPr lang="en-US" sz="2000" dirty="0"/>
          </a:p>
        </p:txBody>
      </p:sp>
      <p:sp>
        <p:nvSpPr>
          <p:cNvPr id="5" name="Slide Number Placeholder 4"/>
          <p:cNvSpPr>
            <a:spLocks noGrp="1"/>
          </p:cNvSpPr>
          <p:nvPr>
            <p:ph type="sldNum" sz="quarter" idx="12"/>
          </p:nvPr>
        </p:nvSpPr>
        <p:spPr/>
        <p:txBody>
          <a:bodyPr/>
          <a:lstStyle/>
          <a:p>
            <a:fld id="{4171D5C2-72D8-7844-922C-E63AA03A2838}" type="slidenum">
              <a:rPr lang="en-US" smtClean="0"/>
              <a:t>22</a:t>
            </a:fld>
            <a:endParaRPr lang="en-US"/>
          </a:p>
        </p:txBody>
      </p:sp>
    </p:spTree>
    <p:extLst>
      <p:ext uri="{BB962C8B-B14F-4D97-AF65-F5344CB8AC3E}">
        <p14:creationId xmlns:p14="http://schemas.microsoft.com/office/powerpoint/2010/main" val="305975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32694"/>
            <a:ext cx="3802743" cy="538162"/>
          </a:xfrm>
        </p:spPr>
        <p:txBody>
          <a:bodyPr>
            <a:normAutofit/>
          </a:bodyPr>
          <a:lstStyle/>
          <a:p>
            <a:r>
              <a:rPr lang="en-US" sz="2800" dirty="0" smtClean="0"/>
              <a:t>Broad Strategies</a:t>
            </a:r>
            <a:endParaRPr lang="en-US" sz="2800" dirty="0"/>
          </a:p>
        </p:txBody>
      </p:sp>
      <p:sp>
        <p:nvSpPr>
          <p:cNvPr id="3" name="Content Placeholder 2"/>
          <p:cNvSpPr>
            <a:spLocks noGrp="1"/>
          </p:cNvSpPr>
          <p:nvPr>
            <p:ph idx="1"/>
          </p:nvPr>
        </p:nvSpPr>
        <p:spPr>
          <a:xfrm>
            <a:off x="457200" y="1282246"/>
            <a:ext cx="8686800" cy="5121275"/>
          </a:xfrm>
        </p:spPr>
        <p:txBody>
          <a:bodyPr>
            <a:normAutofit fontScale="92500" lnSpcReduction="10000"/>
          </a:bodyPr>
          <a:lstStyle/>
          <a:p>
            <a:pPr>
              <a:spcAft>
                <a:spcPts val="1200"/>
              </a:spcAft>
            </a:pPr>
            <a:r>
              <a:rPr lang="en-US" sz="2400" b="1" dirty="0" smtClean="0"/>
              <a:t>Enhancing productivity</a:t>
            </a:r>
          </a:p>
          <a:p>
            <a:pPr lvl="1">
              <a:spcAft>
                <a:spcPts val="1200"/>
              </a:spcAft>
            </a:pPr>
            <a:r>
              <a:rPr lang="en-US" sz="2000" dirty="0" smtClean="0"/>
              <a:t>direct engagement with selected SMEs</a:t>
            </a:r>
            <a:r>
              <a:rPr lang="en-US" sz="2400" dirty="0" smtClean="0"/>
              <a:t> </a:t>
            </a:r>
          </a:p>
          <a:p>
            <a:pPr>
              <a:spcAft>
                <a:spcPts val="1200"/>
              </a:spcAft>
            </a:pPr>
            <a:r>
              <a:rPr lang="en-US" sz="2400" b="1" dirty="0" smtClean="0"/>
              <a:t>Building workforce of the future</a:t>
            </a:r>
          </a:p>
          <a:p>
            <a:pPr lvl="1">
              <a:spcAft>
                <a:spcPts val="1200"/>
              </a:spcAft>
            </a:pPr>
            <a:r>
              <a:rPr lang="en-US" sz="2000" b="1" dirty="0" smtClean="0"/>
              <a:t> </a:t>
            </a:r>
            <a:r>
              <a:rPr lang="en-US" sz="2000" dirty="0"/>
              <a:t>upskilling existing talent at technician, engineer and professional </a:t>
            </a:r>
            <a:r>
              <a:rPr lang="en-US" sz="2000" dirty="0" smtClean="0"/>
              <a:t>levels</a:t>
            </a:r>
            <a:endParaRPr lang="en-US" sz="2000" b="1" dirty="0" smtClean="0"/>
          </a:p>
          <a:p>
            <a:pPr>
              <a:spcAft>
                <a:spcPts val="1200"/>
              </a:spcAft>
            </a:pPr>
            <a:r>
              <a:rPr lang="en-US" sz="2400" b="1" dirty="0" smtClean="0"/>
              <a:t>Setting up virtual clusters to enhance competitiveness</a:t>
            </a:r>
          </a:p>
          <a:p>
            <a:pPr lvl="1">
              <a:spcAft>
                <a:spcPts val="1200"/>
              </a:spcAft>
            </a:pPr>
            <a:r>
              <a:rPr lang="en-US" sz="2000" b="1" dirty="0" smtClean="0"/>
              <a:t> </a:t>
            </a:r>
            <a:r>
              <a:rPr lang="en-US" sz="2000" dirty="0"/>
              <a:t>identify SME ecosystem players, value chain and compile database, </a:t>
            </a:r>
            <a:r>
              <a:rPr lang="en-US" sz="2000" dirty="0" smtClean="0"/>
              <a:t>directory</a:t>
            </a:r>
            <a:endParaRPr lang="en-US" sz="2400" b="1" dirty="0" smtClean="0"/>
          </a:p>
          <a:p>
            <a:pPr>
              <a:spcAft>
                <a:spcPts val="1200"/>
              </a:spcAft>
            </a:pPr>
            <a:r>
              <a:rPr lang="en-US" sz="2400" b="1" dirty="0" smtClean="0"/>
              <a:t>Adopting </a:t>
            </a:r>
            <a:r>
              <a:rPr lang="en-US" sz="2400" b="1" dirty="0" smtClean="0"/>
              <a:t>Industry 4.0</a:t>
            </a:r>
          </a:p>
          <a:p>
            <a:pPr lvl="1">
              <a:spcAft>
                <a:spcPts val="1200"/>
              </a:spcAft>
            </a:pPr>
            <a:r>
              <a:rPr lang="en-US" sz="2000" dirty="0"/>
              <a:t>embrace latest technologies, enhance R&amp;D and innovation, digitization</a:t>
            </a:r>
          </a:p>
          <a:p>
            <a:pPr>
              <a:spcAft>
                <a:spcPts val="1200"/>
              </a:spcAft>
            </a:pPr>
            <a:r>
              <a:rPr lang="en-US" sz="2400" b="1" dirty="0" smtClean="0"/>
              <a:t>Setting up the M&amp;E Centre of Excellence for SMEs</a:t>
            </a:r>
          </a:p>
          <a:p>
            <a:pPr lvl="1">
              <a:spcAft>
                <a:spcPts val="1200"/>
              </a:spcAft>
            </a:pPr>
            <a:r>
              <a:rPr lang="en-US" sz="2000" dirty="0"/>
              <a:t>w</a:t>
            </a:r>
            <a:r>
              <a:rPr lang="en-US" sz="2000" dirty="0" smtClean="0"/>
              <a:t>ork with MIDA, SIRIM and other Government agencies </a:t>
            </a:r>
            <a:endParaRPr lang="en-US" sz="2000" dirty="0"/>
          </a:p>
          <a:p>
            <a:endParaRPr lang="en-US" sz="2400" dirty="0" smtClean="0"/>
          </a:p>
          <a:p>
            <a:pPr marL="457200" lvl="1" indent="0">
              <a:buNone/>
            </a:pPr>
            <a:endParaRPr lang="en-US" sz="2400" dirty="0" smtClean="0"/>
          </a:p>
          <a:p>
            <a:pPr lvl="1"/>
            <a:endParaRPr lang="en-US" sz="1600" dirty="0"/>
          </a:p>
          <a:p>
            <a:endParaRPr lang="en-US" sz="2000" dirty="0" smtClean="0"/>
          </a:p>
          <a:p>
            <a:pPr lvl="1"/>
            <a:endParaRPr lang="en-US" sz="1600" dirty="0" smtClean="0"/>
          </a:p>
          <a:p>
            <a:pPr lvl="1"/>
            <a:endParaRPr lang="en-US" sz="1600" dirty="0" smtClean="0"/>
          </a:p>
        </p:txBody>
      </p:sp>
      <p:sp>
        <p:nvSpPr>
          <p:cNvPr id="4" name="Slide Number Placeholder 3"/>
          <p:cNvSpPr>
            <a:spLocks noGrp="1"/>
          </p:cNvSpPr>
          <p:nvPr>
            <p:ph type="sldNum" sz="quarter" idx="12"/>
          </p:nvPr>
        </p:nvSpPr>
        <p:spPr/>
        <p:txBody>
          <a:bodyPr/>
          <a:lstStyle/>
          <a:p>
            <a:fld id="{4171D5C2-72D8-7844-922C-E63AA03A2838}" type="slidenum">
              <a:rPr lang="en-US" smtClean="0"/>
              <a:t>23</a:t>
            </a:fld>
            <a:endParaRPr lang="en-US"/>
          </a:p>
        </p:txBody>
      </p:sp>
    </p:spTree>
    <p:extLst>
      <p:ext uri="{BB962C8B-B14F-4D97-AF65-F5344CB8AC3E}">
        <p14:creationId xmlns:p14="http://schemas.microsoft.com/office/powerpoint/2010/main" val="2143252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97" y="274638"/>
            <a:ext cx="3787254" cy="694353"/>
          </a:xfrm>
        </p:spPr>
        <p:txBody>
          <a:bodyPr>
            <a:normAutofit/>
          </a:bodyPr>
          <a:lstStyle/>
          <a:p>
            <a:r>
              <a:rPr lang="en-US" sz="2800" b="1" dirty="0" smtClean="0"/>
              <a:t>Steps Forward</a:t>
            </a:r>
            <a:endParaRPr lang="en-US" sz="2800" b="1"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algn="just"/>
            <a:r>
              <a:rPr lang="en-US" dirty="0"/>
              <a:t>MEIF via its members (about 3000 companies) will have a diverse group of </a:t>
            </a:r>
            <a:r>
              <a:rPr lang="en-US" dirty="0" smtClean="0"/>
              <a:t>companies</a:t>
            </a:r>
            <a:endParaRPr lang="en-US" dirty="0"/>
          </a:p>
          <a:p>
            <a:pPr algn="just"/>
            <a:endParaRPr lang="en-US" dirty="0" smtClean="0"/>
          </a:p>
          <a:p>
            <a:pPr algn="just"/>
            <a:r>
              <a:rPr lang="en-US" dirty="0" smtClean="0"/>
              <a:t>MEIF will identify 20 companies to take part in a pilot trial project </a:t>
            </a:r>
          </a:p>
          <a:p>
            <a:pPr algn="just"/>
            <a:endParaRPr lang="en-US" dirty="0" smtClean="0"/>
          </a:p>
          <a:p>
            <a:pPr algn="just"/>
            <a:r>
              <a:rPr lang="en-US" dirty="0" smtClean="0"/>
              <a:t>These companies will work closely with MPC and MEIF to find areas of improvement that will lead to increase in efficiency and productivity </a:t>
            </a:r>
          </a:p>
          <a:p>
            <a:pPr marL="0" indent="0" algn="just">
              <a:buNone/>
            </a:pPr>
            <a:endParaRPr lang="en-US" dirty="0" smtClean="0"/>
          </a:p>
          <a:p>
            <a:pPr algn="just"/>
            <a:r>
              <a:rPr lang="en-US" dirty="0" smtClean="0"/>
              <a:t>MEIF will also provide assistance to SIRIM/MIDA in their efforts to set up Centre of Excellence (COE) to help SMEs upgrade technology and take steps towards Industry 4.0</a:t>
            </a:r>
          </a:p>
          <a:p>
            <a:pPr algn="just"/>
            <a:endParaRPr lang="en-US" dirty="0" smtClean="0"/>
          </a:p>
          <a:p>
            <a:pPr algn="just"/>
            <a:r>
              <a:rPr lang="en-US" dirty="0" smtClean="0"/>
              <a:t>MEIF will work with MIDA to identify full ecosystem players for the M&amp;E Industry</a:t>
            </a:r>
          </a:p>
          <a:p>
            <a:pPr marL="0" indent="0" algn="just">
              <a:buNone/>
            </a:pPr>
            <a:r>
              <a:rPr lang="en-US" dirty="0"/>
              <a:t> </a:t>
            </a:r>
            <a:r>
              <a:rPr lang="en-US" dirty="0" smtClean="0"/>
              <a:t> </a:t>
            </a:r>
          </a:p>
          <a:p>
            <a:pPr algn="just"/>
            <a:r>
              <a:rPr lang="en-US" dirty="0" smtClean="0"/>
              <a:t>MEIF will collaborate with training institutes and institutes of higher learning on the specific needs of the industry</a:t>
            </a:r>
          </a:p>
          <a:p>
            <a:pPr algn="just"/>
            <a:endParaRPr lang="en-US" dirty="0" smtClean="0"/>
          </a:p>
          <a:p>
            <a:pPr algn="just"/>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24</a:t>
            </a:fld>
            <a:endParaRPr lang="en-US"/>
          </a:p>
        </p:txBody>
      </p:sp>
    </p:spTree>
    <p:extLst>
      <p:ext uri="{BB962C8B-B14F-4D97-AF65-F5344CB8AC3E}">
        <p14:creationId xmlns:p14="http://schemas.microsoft.com/office/powerpoint/2010/main" val="3295253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82" y="315580"/>
            <a:ext cx="5616054" cy="612466"/>
          </a:xfrm>
        </p:spPr>
        <p:txBody>
          <a:bodyPr>
            <a:normAutofit/>
          </a:bodyPr>
          <a:lstStyle/>
          <a:p>
            <a:r>
              <a:rPr lang="en-US" sz="2800" b="1" dirty="0"/>
              <a:t>T</a:t>
            </a:r>
            <a:r>
              <a:rPr lang="en-US" sz="2800" b="1" dirty="0" smtClean="0"/>
              <a:t>hreats</a:t>
            </a:r>
            <a:endParaRPr lang="en-US" sz="2800" b="1" dirty="0"/>
          </a:p>
        </p:txBody>
      </p:sp>
      <p:sp>
        <p:nvSpPr>
          <p:cNvPr id="3" name="Content Placeholder 2"/>
          <p:cNvSpPr>
            <a:spLocks noGrp="1"/>
          </p:cNvSpPr>
          <p:nvPr>
            <p:ph idx="1"/>
          </p:nvPr>
        </p:nvSpPr>
        <p:spPr>
          <a:xfrm>
            <a:off x="232012" y="1600200"/>
            <a:ext cx="8229600" cy="4525963"/>
          </a:xfrm>
        </p:spPr>
        <p:txBody>
          <a:bodyPr>
            <a:normAutofit/>
          </a:bodyPr>
          <a:lstStyle/>
          <a:p>
            <a:pPr algn="just"/>
            <a:r>
              <a:rPr lang="en-US" sz="2400" dirty="0" smtClean="0"/>
              <a:t>World is getting </a:t>
            </a:r>
            <a:r>
              <a:rPr lang="en-US" sz="2400" dirty="0" smtClean="0"/>
              <a:t>smaller</a:t>
            </a:r>
          </a:p>
          <a:p>
            <a:pPr algn="just"/>
            <a:r>
              <a:rPr lang="en-US" sz="2400" dirty="0" smtClean="0"/>
              <a:t>The </a:t>
            </a:r>
            <a:r>
              <a:rPr lang="en-US" sz="2400" dirty="0" smtClean="0"/>
              <a:t>west is adopting new technologies and methods to increase their efficiencies and competitiveness </a:t>
            </a:r>
            <a:r>
              <a:rPr lang="en-US" sz="2400" dirty="0" smtClean="0"/>
              <a:t> </a:t>
            </a:r>
            <a:endParaRPr lang="en-US" sz="2400" dirty="0" smtClean="0"/>
          </a:p>
          <a:p>
            <a:pPr algn="just"/>
            <a:r>
              <a:rPr lang="en-US" sz="2400" dirty="0" smtClean="0"/>
              <a:t>Our very own </a:t>
            </a:r>
            <a:r>
              <a:rPr lang="en-US" sz="2400" dirty="0" err="1" smtClean="0"/>
              <a:t>neighbours</a:t>
            </a:r>
            <a:r>
              <a:rPr lang="en-US" sz="2400" dirty="0" smtClean="0"/>
              <a:t> have upped their game and are now becoming more productive than us</a:t>
            </a:r>
          </a:p>
          <a:p>
            <a:pPr algn="just"/>
            <a:r>
              <a:rPr lang="en-US" sz="2400" dirty="0"/>
              <a:t>We will no longer be competitive and </a:t>
            </a:r>
            <a:r>
              <a:rPr lang="en-US" sz="2400" dirty="0" smtClean="0"/>
              <a:t>will get </a:t>
            </a:r>
            <a:r>
              <a:rPr lang="en-US" sz="2400" dirty="0"/>
              <a:t>left behind in all aspects of the </a:t>
            </a:r>
            <a:r>
              <a:rPr lang="en-US" sz="2400" dirty="0" smtClean="0"/>
              <a:t>industry</a:t>
            </a:r>
          </a:p>
          <a:p>
            <a:pPr algn="just"/>
            <a:r>
              <a:rPr lang="en-US" sz="2400" dirty="0"/>
              <a:t>Our place on the global map will </a:t>
            </a:r>
            <a:r>
              <a:rPr lang="en-US" sz="2400" dirty="0" smtClean="0"/>
              <a:t>diminish</a:t>
            </a:r>
          </a:p>
          <a:p>
            <a:pPr algn="just"/>
            <a:r>
              <a:rPr lang="en-US" sz="2400" dirty="0"/>
              <a:t>Government support cannot last </a:t>
            </a:r>
            <a:r>
              <a:rPr lang="en-US" sz="2400" dirty="0" smtClean="0"/>
              <a:t>forever, and while the support is still there, we need to improve and be independent</a:t>
            </a:r>
          </a:p>
          <a:p>
            <a:pPr algn="just"/>
            <a:endParaRPr lang="en-US" sz="2400" dirty="0"/>
          </a:p>
          <a:p>
            <a:pPr algn="just"/>
            <a:endParaRPr lang="en-US" sz="2400" dirty="0"/>
          </a:p>
          <a:p>
            <a:pPr algn="just"/>
            <a:endParaRPr lang="en-US" sz="2400" dirty="0"/>
          </a:p>
          <a:p>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25</a:t>
            </a:fld>
            <a:endParaRPr lang="en-US"/>
          </a:p>
        </p:txBody>
      </p:sp>
    </p:spTree>
    <p:extLst>
      <p:ext uri="{BB962C8B-B14F-4D97-AF65-F5344CB8AC3E}">
        <p14:creationId xmlns:p14="http://schemas.microsoft.com/office/powerpoint/2010/main" val="3943884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275" y="383820"/>
            <a:ext cx="4510585" cy="557875"/>
          </a:xfrm>
        </p:spPr>
        <p:txBody>
          <a:bodyPr>
            <a:normAutofit/>
          </a:bodyPr>
          <a:lstStyle/>
          <a:p>
            <a:r>
              <a:rPr lang="en-US" sz="2800" b="1" dirty="0" smtClean="0"/>
              <a:t>What needs to be done?</a:t>
            </a:r>
            <a:endParaRPr lang="en-US" sz="2800" b="1" dirty="0"/>
          </a:p>
        </p:txBody>
      </p:sp>
      <p:sp>
        <p:nvSpPr>
          <p:cNvPr id="3" name="Content Placeholder 2"/>
          <p:cNvSpPr>
            <a:spLocks noGrp="1"/>
          </p:cNvSpPr>
          <p:nvPr>
            <p:ph idx="1"/>
          </p:nvPr>
        </p:nvSpPr>
        <p:spPr>
          <a:xfrm>
            <a:off x="457200" y="1819501"/>
            <a:ext cx="8229600" cy="4525963"/>
          </a:xfrm>
        </p:spPr>
        <p:txBody>
          <a:bodyPr>
            <a:normAutofit/>
          </a:bodyPr>
          <a:lstStyle/>
          <a:p>
            <a:pPr algn="just"/>
            <a:r>
              <a:rPr lang="en-US" sz="2400" dirty="0" smtClean="0"/>
              <a:t>All companies in this sector must become more efficient and move away from old school methods of doing business…so that we become competitive in this ever evolving and challenging business landscape in order to become a modern industrial and developed nation</a:t>
            </a:r>
          </a:p>
          <a:p>
            <a:pPr algn="just"/>
            <a:endParaRPr lang="en-US" sz="2400" dirty="0" smtClean="0"/>
          </a:p>
          <a:p>
            <a:pPr algn="just"/>
            <a:r>
              <a:rPr lang="en-US" sz="2400" dirty="0" smtClean="0"/>
              <a:t>MEIF is fully supportive of MPC’s initiatives and we urge every member to embrace and collaborate with MPC </a:t>
            </a:r>
            <a:r>
              <a:rPr lang="en-US" sz="2400" dirty="0" smtClean="0"/>
              <a:t> to adopt the </a:t>
            </a:r>
            <a:r>
              <a:rPr lang="en-US" sz="2400" b="1" dirty="0" smtClean="0"/>
              <a:t>Malaysia Productivity Blueprint (MPB)</a:t>
            </a:r>
            <a:r>
              <a:rPr lang="en-US" sz="2400" dirty="0" smtClean="0"/>
              <a:t> for </a:t>
            </a:r>
            <a:r>
              <a:rPr lang="en-US" sz="2400" dirty="0" smtClean="0"/>
              <a:t>a better and secure future</a:t>
            </a:r>
          </a:p>
          <a:p>
            <a:pPr marL="0" indent="0" algn="just">
              <a:buNone/>
            </a:pP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26</a:t>
            </a:fld>
            <a:endParaRPr lang="en-US"/>
          </a:p>
        </p:txBody>
      </p:sp>
      <p:sp>
        <p:nvSpPr>
          <p:cNvPr id="4" name="TextBox 3"/>
          <p:cNvSpPr txBox="1"/>
          <p:nvPr/>
        </p:nvSpPr>
        <p:spPr>
          <a:xfrm>
            <a:off x="254595" y="1040115"/>
            <a:ext cx="2314434" cy="461665"/>
          </a:xfrm>
          <a:prstGeom prst="rect">
            <a:avLst/>
          </a:prstGeom>
          <a:noFill/>
        </p:spPr>
        <p:txBody>
          <a:bodyPr wrap="square" rtlCol="0">
            <a:spAutoFit/>
          </a:bodyPr>
          <a:lstStyle/>
          <a:p>
            <a:r>
              <a:rPr lang="en-US" sz="2400" b="1" dirty="0" smtClean="0"/>
              <a:t>In Conclusion</a:t>
            </a:r>
            <a:endParaRPr lang="en-US" sz="2400" b="1" dirty="0"/>
          </a:p>
        </p:txBody>
      </p:sp>
    </p:spTree>
    <p:extLst>
      <p:ext uri="{BB962C8B-B14F-4D97-AF65-F5344CB8AC3E}">
        <p14:creationId xmlns:p14="http://schemas.microsoft.com/office/powerpoint/2010/main" val="4147139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71D5C2-72D8-7844-922C-E63AA03A2838}" type="slidenum">
              <a:rPr lang="en-US" smtClean="0"/>
              <a:t>27</a:t>
            </a:fld>
            <a:endParaRPr lang="en-US"/>
          </a:p>
        </p:txBody>
      </p:sp>
      <p:pic>
        <p:nvPicPr>
          <p:cNvPr id="5" name="Content Placeholder 4" descr="Image result for thank you f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1766" y="2007719"/>
            <a:ext cx="3888962" cy="373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2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9779"/>
            <a:ext cx="8229600" cy="1143000"/>
          </a:xfrm>
        </p:spPr>
        <p:txBody>
          <a:bodyPr>
            <a:normAutofit fontScale="90000"/>
          </a:bodyPr>
          <a:lstStyle/>
          <a:p>
            <a:r>
              <a:rPr lang="en-US" b="1" dirty="0" smtClean="0"/>
              <a:t>Machinery &amp; Equipment (M&amp;E) </a:t>
            </a:r>
            <a:br>
              <a:rPr lang="en-US" b="1" dirty="0" smtClean="0"/>
            </a:br>
            <a:r>
              <a:rPr lang="en-US" b="1" dirty="0" smtClean="0"/>
              <a:t>Industry</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3</a:t>
            </a:fld>
            <a:endParaRPr lang="en-US" dirty="0"/>
          </a:p>
        </p:txBody>
      </p:sp>
    </p:spTree>
    <p:extLst>
      <p:ext uri="{BB962C8B-B14F-4D97-AF65-F5344CB8AC3E}">
        <p14:creationId xmlns:p14="http://schemas.microsoft.com/office/powerpoint/2010/main" val="4000387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6" y="42626"/>
            <a:ext cx="8229600" cy="1143000"/>
          </a:xfrm>
        </p:spPr>
        <p:txBody>
          <a:bodyPr>
            <a:normAutofit/>
          </a:bodyPr>
          <a:lstStyle/>
          <a:p>
            <a:r>
              <a:rPr lang="en-US" sz="2800" b="1" dirty="0" smtClean="0"/>
              <a:t>Global Overview</a:t>
            </a:r>
            <a:endParaRPr lang="en-US" sz="2800" b="1" dirty="0"/>
          </a:p>
        </p:txBody>
      </p:sp>
      <p:sp>
        <p:nvSpPr>
          <p:cNvPr id="3" name="Content Placeholder 2"/>
          <p:cNvSpPr>
            <a:spLocks noGrp="1"/>
          </p:cNvSpPr>
          <p:nvPr>
            <p:ph idx="1"/>
          </p:nvPr>
        </p:nvSpPr>
        <p:spPr>
          <a:xfrm>
            <a:off x="457200" y="1417638"/>
            <a:ext cx="8229600" cy="5157333"/>
          </a:xfrm>
        </p:spPr>
        <p:txBody>
          <a:bodyPr>
            <a:normAutofit fontScale="70000" lnSpcReduction="20000"/>
          </a:bodyPr>
          <a:lstStyle/>
          <a:p>
            <a:pPr algn="just"/>
            <a:r>
              <a:rPr lang="en-US" sz="2900" b="1" dirty="0" smtClean="0"/>
              <a:t>Machinery </a:t>
            </a:r>
            <a:r>
              <a:rPr lang="en-US" sz="2900" b="1" dirty="0" smtClean="0"/>
              <a:t>and Equipment (M&amp;E) </a:t>
            </a:r>
            <a:r>
              <a:rPr lang="en-US" sz="2900" dirty="0" smtClean="0"/>
              <a:t>industry has been of </a:t>
            </a:r>
            <a:r>
              <a:rPr lang="en-US" sz="2900" b="1" dirty="0" smtClean="0"/>
              <a:t>strategic importance</a:t>
            </a:r>
            <a:r>
              <a:rPr lang="en-US" sz="2900" dirty="0" smtClean="0"/>
              <a:t>  </a:t>
            </a:r>
            <a:r>
              <a:rPr lang="en-US" sz="2900" dirty="0" smtClean="0"/>
              <a:t>for all the industrial </a:t>
            </a:r>
            <a:r>
              <a:rPr lang="en-US" sz="2900" dirty="0" smtClean="0"/>
              <a:t>revolutions </a:t>
            </a:r>
            <a:endParaRPr lang="en-US" sz="2900" dirty="0" smtClean="0"/>
          </a:p>
          <a:p>
            <a:pPr marL="0" indent="0" algn="just">
              <a:buNone/>
            </a:pPr>
            <a:endParaRPr lang="en-US" sz="2900" dirty="0" smtClean="0"/>
          </a:p>
          <a:p>
            <a:pPr algn="just"/>
            <a:r>
              <a:rPr lang="en-US" sz="2900" dirty="0" smtClean="0"/>
              <a:t>Fundamental enabler for </a:t>
            </a:r>
            <a:r>
              <a:rPr lang="en-US" sz="2900" dirty="0" smtClean="0"/>
              <a:t>the </a:t>
            </a:r>
            <a:r>
              <a:rPr lang="en-US" sz="2900" dirty="0" smtClean="0"/>
              <a:t>primary industries, manufacturing industries </a:t>
            </a:r>
            <a:r>
              <a:rPr lang="en-US" sz="2900" dirty="0" smtClean="0"/>
              <a:t>and </a:t>
            </a:r>
            <a:r>
              <a:rPr lang="en-US" sz="2900" dirty="0" smtClean="0"/>
              <a:t> also services </a:t>
            </a:r>
            <a:r>
              <a:rPr lang="en-US" sz="2900" dirty="0" smtClean="0"/>
              <a:t>sectors</a:t>
            </a:r>
            <a:endParaRPr lang="en-US" sz="2900" dirty="0"/>
          </a:p>
          <a:p>
            <a:endParaRPr lang="en-US" sz="2900" dirty="0"/>
          </a:p>
          <a:p>
            <a:pPr algn="just"/>
            <a:r>
              <a:rPr lang="en-US" sz="2900" dirty="0" smtClean="0"/>
              <a:t>The </a:t>
            </a:r>
            <a:r>
              <a:rPr lang="en-US" sz="2900" dirty="0"/>
              <a:t>M&amp;E industry </a:t>
            </a:r>
            <a:r>
              <a:rPr lang="en-US" sz="2900" dirty="0" smtClean="0"/>
              <a:t>is an innovative industry which </a:t>
            </a:r>
            <a:r>
              <a:rPr lang="en-US" sz="2900" dirty="0"/>
              <a:t>combines </a:t>
            </a:r>
            <a:r>
              <a:rPr lang="en-US" sz="2900" dirty="0" smtClean="0"/>
              <a:t>all </a:t>
            </a:r>
            <a:r>
              <a:rPr lang="en-US" sz="2900" b="1" dirty="0" smtClean="0"/>
              <a:t>key </a:t>
            </a:r>
            <a:r>
              <a:rPr lang="en-US" sz="2900" b="1" dirty="0"/>
              <a:t>technologies </a:t>
            </a:r>
            <a:r>
              <a:rPr lang="en-US" sz="2900" dirty="0"/>
              <a:t>including </a:t>
            </a:r>
            <a:r>
              <a:rPr lang="en-US" sz="2900" b="1" dirty="0"/>
              <a:t>electronics, robotics, materials and software </a:t>
            </a:r>
            <a:r>
              <a:rPr lang="en-US" sz="2900" b="1" dirty="0" smtClean="0"/>
              <a:t>integration</a:t>
            </a:r>
          </a:p>
          <a:p>
            <a:pPr marL="0" indent="0" algn="just">
              <a:buNone/>
            </a:pPr>
            <a:endParaRPr lang="en-US" sz="2900" dirty="0"/>
          </a:p>
          <a:p>
            <a:pPr algn="just"/>
            <a:r>
              <a:rPr lang="en-US" sz="2900" dirty="0" smtClean="0"/>
              <a:t>Will be key </a:t>
            </a:r>
            <a:r>
              <a:rPr lang="en-US" sz="2900" dirty="0" smtClean="0"/>
              <a:t>player in the next industrial revolution  - </a:t>
            </a:r>
            <a:r>
              <a:rPr lang="en-US" sz="2900" b="1" dirty="0" smtClean="0"/>
              <a:t>Industry 4.0</a:t>
            </a:r>
            <a:endParaRPr lang="en-US" sz="2900" b="1" dirty="0"/>
          </a:p>
          <a:p>
            <a:endParaRPr lang="en-US" sz="2900" dirty="0"/>
          </a:p>
          <a:p>
            <a:pPr marL="0" indent="0" algn="ctr">
              <a:buNone/>
            </a:pPr>
            <a:r>
              <a:rPr lang="en-US" sz="2900" b="1" u="sng" dirty="0" smtClean="0"/>
              <a:t>Global Trade Statistics</a:t>
            </a:r>
            <a:endParaRPr lang="en-US" sz="2900" u="sng" dirty="0"/>
          </a:p>
          <a:p>
            <a:pPr marL="0" indent="0" algn="ctr">
              <a:buNone/>
            </a:pPr>
            <a:r>
              <a:rPr lang="en-US" sz="2900" dirty="0"/>
              <a:t>Average from 2007 to 2016</a:t>
            </a:r>
          </a:p>
          <a:p>
            <a:pPr marL="0" indent="0" algn="ctr">
              <a:buNone/>
            </a:pPr>
            <a:r>
              <a:rPr lang="en-US" sz="2900" dirty="0"/>
              <a:t>Global import     : </a:t>
            </a:r>
            <a:r>
              <a:rPr lang="en-US" sz="2900" b="1" dirty="0"/>
              <a:t>USD 5.6 trillion </a:t>
            </a:r>
            <a:endParaRPr lang="en-US" sz="2900" b="1" dirty="0" smtClean="0"/>
          </a:p>
          <a:p>
            <a:pPr marL="0" indent="0" algn="ctr">
              <a:buNone/>
            </a:pPr>
            <a:r>
              <a:rPr lang="en-US" sz="2900" dirty="0" smtClean="0"/>
              <a:t>Global </a:t>
            </a:r>
            <a:r>
              <a:rPr lang="en-US" sz="2900" dirty="0"/>
              <a:t>export     : </a:t>
            </a:r>
            <a:r>
              <a:rPr lang="en-US" sz="2900" b="1" dirty="0"/>
              <a:t>USD 4.2 trillion</a:t>
            </a:r>
            <a:r>
              <a:rPr lang="en-US" sz="2900" b="1" dirty="0">
                <a:latin typeface=" Arial"/>
              </a:rPr>
              <a:t> </a:t>
            </a:r>
            <a:endParaRPr lang="en-US" sz="2900" b="1" dirty="0" smtClean="0">
              <a:latin typeface=" Arial"/>
            </a:endParaRPr>
          </a:p>
          <a:p>
            <a:pPr marL="0" indent="0">
              <a:buNone/>
            </a:pPr>
            <a:endParaRPr lang="en-US" sz="2900" b="1" dirty="0" smtClean="0">
              <a:latin typeface=" Arial"/>
            </a:endParaRPr>
          </a:p>
          <a:p>
            <a:pPr marL="0" indent="0">
              <a:buNone/>
            </a:pPr>
            <a:r>
              <a:rPr lang="en-US" sz="1200" i="1" dirty="0" smtClean="0">
                <a:latin typeface=" Arial"/>
              </a:rPr>
              <a:t>Source</a:t>
            </a:r>
            <a:r>
              <a:rPr lang="en-US" sz="1200" i="1" dirty="0">
                <a:latin typeface=" Arial"/>
              </a:rPr>
              <a:t>: WTO</a:t>
            </a:r>
            <a:endParaRPr lang="en-US" sz="1200" dirty="0">
              <a:latin typeface=" Arial"/>
            </a:endParaRPr>
          </a:p>
        </p:txBody>
      </p:sp>
      <p:sp>
        <p:nvSpPr>
          <p:cNvPr id="5" name="Slide Number Placeholder 4"/>
          <p:cNvSpPr>
            <a:spLocks noGrp="1"/>
          </p:cNvSpPr>
          <p:nvPr>
            <p:ph type="sldNum" sz="quarter" idx="12"/>
          </p:nvPr>
        </p:nvSpPr>
        <p:spPr/>
        <p:txBody>
          <a:bodyPr/>
          <a:lstStyle/>
          <a:p>
            <a:fld id="{4171D5C2-72D8-7844-922C-E63AA03A2838}" type="slidenum">
              <a:rPr lang="en-US" smtClean="0"/>
              <a:t>4</a:t>
            </a:fld>
            <a:endParaRPr lang="en-US"/>
          </a:p>
        </p:txBody>
      </p:sp>
    </p:spTree>
    <p:extLst>
      <p:ext uri="{BB962C8B-B14F-4D97-AF65-F5344CB8AC3E}">
        <p14:creationId xmlns:p14="http://schemas.microsoft.com/office/powerpoint/2010/main" val="131876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55" y="346610"/>
            <a:ext cx="8229600" cy="584038"/>
          </a:xfrm>
        </p:spPr>
        <p:txBody>
          <a:bodyPr>
            <a:normAutofit/>
          </a:bodyPr>
          <a:lstStyle/>
          <a:p>
            <a:r>
              <a:rPr lang="en-US" sz="2800" b="1" dirty="0" smtClean="0">
                <a:latin typeface=" Arial"/>
              </a:rPr>
              <a:t>Malaysian Overview</a:t>
            </a:r>
            <a:endParaRPr lang="en-US" sz="2800" b="1" dirty="0">
              <a:latin typeface=" Arial"/>
            </a:endParaRPr>
          </a:p>
        </p:txBody>
      </p:sp>
      <p:sp>
        <p:nvSpPr>
          <p:cNvPr id="3" name="Content Placeholder 2"/>
          <p:cNvSpPr>
            <a:spLocks noGrp="1"/>
          </p:cNvSpPr>
          <p:nvPr>
            <p:ph idx="1"/>
          </p:nvPr>
        </p:nvSpPr>
        <p:spPr>
          <a:xfrm>
            <a:off x="457200" y="1232519"/>
            <a:ext cx="8229600" cy="5195577"/>
          </a:xfrm>
        </p:spPr>
        <p:txBody>
          <a:bodyPr>
            <a:noAutofit/>
          </a:bodyPr>
          <a:lstStyle/>
          <a:p>
            <a:pPr algn="just">
              <a:spcAft>
                <a:spcPts val="1200"/>
              </a:spcAft>
            </a:pPr>
            <a:r>
              <a:rPr lang="en-US" sz="2000" b="1" dirty="0" smtClean="0"/>
              <a:t>M&amp;E industry - </a:t>
            </a:r>
            <a:r>
              <a:rPr lang="en-US" sz="2000" b="1" dirty="0" smtClean="0"/>
              <a:t>strategic </a:t>
            </a:r>
            <a:r>
              <a:rPr lang="en-US" sz="2000" b="1" dirty="0"/>
              <a:t>importance </a:t>
            </a:r>
            <a:r>
              <a:rPr lang="en-US" sz="2000" dirty="0"/>
              <a:t>to the country’s economic </a:t>
            </a:r>
            <a:r>
              <a:rPr lang="en-US" sz="2000" dirty="0" smtClean="0"/>
              <a:t>transformation</a:t>
            </a:r>
          </a:p>
          <a:p>
            <a:pPr algn="just">
              <a:spcAft>
                <a:spcPts val="1200"/>
              </a:spcAft>
            </a:pPr>
            <a:r>
              <a:rPr lang="en-US" sz="2000" dirty="0" smtClean="0"/>
              <a:t>Has </a:t>
            </a:r>
            <a:r>
              <a:rPr lang="en-US" sz="2000" b="1" dirty="0"/>
              <a:t>cross cutting </a:t>
            </a:r>
            <a:r>
              <a:rPr lang="en-US" sz="2000" dirty="0"/>
              <a:t>linkages with all </a:t>
            </a:r>
            <a:r>
              <a:rPr lang="en-US" sz="2000" dirty="0" smtClean="0"/>
              <a:t>other industries</a:t>
            </a:r>
            <a:endParaRPr lang="en-US" sz="2000" dirty="0"/>
          </a:p>
          <a:p>
            <a:pPr algn="just">
              <a:spcAft>
                <a:spcPts val="1200"/>
              </a:spcAft>
            </a:pPr>
            <a:r>
              <a:rPr lang="en-US" sz="2000" dirty="0"/>
              <a:t>U</a:t>
            </a:r>
            <a:r>
              <a:rPr lang="en-US" sz="2000" dirty="0" smtClean="0"/>
              <a:t>nder </a:t>
            </a:r>
            <a:r>
              <a:rPr lang="en-US" sz="2000" dirty="0"/>
              <a:t>the </a:t>
            </a:r>
            <a:r>
              <a:rPr lang="en-US" sz="2000" b="1" dirty="0"/>
              <a:t>11th Malaysia </a:t>
            </a:r>
            <a:r>
              <a:rPr lang="en-US" sz="2000" b="1" dirty="0" smtClean="0"/>
              <a:t>Plan</a:t>
            </a:r>
            <a:r>
              <a:rPr lang="en-US" sz="2000" dirty="0"/>
              <a:t> </a:t>
            </a:r>
            <a:r>
              <a:rPr lang="en-US" sz="2000" dirty="0" smtClean="0"/>
              <a:t>- one </a:t>
            </a:r>
            <a:r>
              <a:rPr lang="en-US" sz="2000" dirty="0"/>
              <a:t>of the </a:t>
            </a:r>
            <a:r>
              <a:rPr lang="en-US" sz="2000" b="1" dirty="0"/>
              <a:t>catalytic subsectors</a:t>
            </a:r>
            <a:r>
              <a:rPr lang="en-US" sz="2000" dirty="0" smtClean="0"/>
              <a:t> for </a:t>
            </a:r>
            <a:r>
              <a:rPr lang="en-US" sz="2000" b="1" dirty="0" smtClean="0"/>
              <a:t>Malaysia’s </a:t>
            </a:r>
            <a:r>
              <a:rPr lang="en-US" sz="2000" b="1" dirty="0"/>
              <a:t>economic transformation </a:t>
            </a:r>
            <a:r>
              <a:rPr lang="en-US" sz="2000" dirty="0"/>
              <a:t>to greater prosperity</a:t>
            </a:r>
            <a:r>
              <a:rPr lang="en-US" sz="2000" dirty="0" smtClean="0"/>
              <a:t>.</a:t>
            </a:r>
            <a:endParaRPr lang="en-US" sz="2000" dirty="0"/>
          </a:p>
          <a:p>
            <a:pPr algn="just">
              <a:spcAft>
                <a:spcPts val="1200"/>
              </a:spcAft>
            </a:pPr>
            <a:r>
              <a:rPr lang="en-US" sz="2000" dirty="0" smtClean="0"/>
              <a:t>Malaysia's </a:t>
            </a:r>
            <a:r>
              <a:rPr lang="en-US" sz="2000" dirty="0"/>
              <a:t>M&amp;E industry is among the </a:t>
            </a:r>
            <a:r>
              <a:rPr lang="en-US" sz="2000" b="1" dirty="0" smtClean="0"/>
              <a:t>largest </a:t>
            </a:r>
            <a:r>
              <a:rPr lang="en-US" sz="2000" b="1" dirty="0"/>
              <a:t>and strongest in </a:t>
            </a:r>
            <a:r>
              <a:rPr lang="en-US" sz="2000" b="1" dirty="0" smtClean="0"/>
              <a:t>ASEAN</a:t>
            </a:r>
            <a:r>
              <a:rPr lang="en-US" sz="2000" dirty="0" smtClean="0"/>
              <a:t>.</a:t>
            </a:r>
            <a:endParaRPr lang="en-US" sz="2000" dirty="0" smtClean="0"/>
          </a:p>
          <a:p>
            <a:pPr algn="just">
              <a:spcAft>
                <a:spcPts val="1200"/>
              </a:spcAft>
            </a:pPr>
            <a:r>
              <a:rPr lang="en-US" sz="2000" b="1" dirty="0" smtClean="0"/>
              <a:t>Dominated</a:t>
            </a:r>
            <a:r>
              <a:rPr lang="en-US" sz="2000" dirty="0" smtClean="0"/>
              <a:t>  </a:t>
            </a:r>
            <a:r>
              <a:rPr lang="en-US" sz="2000" dirty="0" smtClean="0"/>
              <a:t>by mainly Malaysian-owned small  and  medium  sized  companies (SMEs</a:t>
            </a:r>
            <a:r>
              <a:rPr lang="en-US" sz="2000" dirty="0" smtClean="0"/>
              <a:t>)</a:t>
            </a:r>
            <a:endParaRPr lang="en-US" sz="2000" dirty="0" smtClean="0"/>
          </a:p>
          <a:p>
            <a:pPr algn="just">
              <a:spcAft>
                <a:spcPts val="1200"/>
              </a:spcAft>
            </a:pPr>
            <a:r>
              <a:rPr lang="en-US" sz="2000" dirty="0" smtClean="0"/>
              <a:t>The  local industry provides full machinery solutions from </a:t>
            </a:r>
            <a:r>
              <a:rPr lang="en-US" sz="2000" b="1" dirty="0" smtClean="0"/>
              <a:t>design </a:t>
            </a:r>
            <a:r>
              <a:rPr lang="en-US" sz="2000" b="1" dirty="0"/>
              <a:t>to </a:t>
            </a:r>
            <a:r>
              <a:rPr lang="en-US" sz="2000" b="1" dirty="0" smtClean="0"/>
              <a:t>distribution</a:t>
            </a:r>
          </a:p>
          <a:p>
            <a:pPr algn="just">
              <a:spcAft>
                <a:spcPts val="1200"/>
              </a:spcAft>
            </a:pPr>
            <a:r>
              <a:rPr lang="en-US" sz="2000" b="1" dirty="0" smtClean="0"/>
              <a:t>Customized or designed to order </a:t>
            </a:r>
            <a:r>
              <a:rPr lang="en-US" sz="2000" b="1" dirty="0" smtClean="0"/>
              <a:t>products  </a:t>
            </a:r>
            <a:r>
              <a:rPr lang="en-US" sz="2000" b="1" dirty="0" smtClean="0"/>
              <a:t>for local and export markets</a:t>
            </a:r>
            <a:endParaRPr lang="en-US" sz="2000" dirty="0"/>
          </a:p>
        </p:txBody>
      </p:sp>
      <p:sp>
        <p:nvSpPr>
          <p:cNvPr id="4" name="TextBox 3"/>
          <p:cNvSpPr txBox="1"/>
          <p:nvPr/>
        </p:nvSpPr>
        <p:spPr>
          <a:xfrm flipH="1">
            <a:off x="6105109" y="6356350"/>
            <a:ext cx="2056036" cy="276999"/>
          </a:xfrm>
          <a:prstGeom prst="rect">
            <a:avLst/>
          </a:prstGeom>
          <a:noFill/>
        </p:spPr>
        <p:txBody>
          <a:bodyPr wrap="square" rtlCol="0">
            <a:spAutoFit/>
          </a:bodyPr>
          <a:lstStyle/>
          <a:p>
            <a:r>
              <a:rPr lang="en-US" sz="1200" dirty="0" smtClean="0"/>
              <a:t>Source : MIDA</a:t>
            </a:r>
            <a:endParaRPr lang="en-US" sz="1200" dirty="0"/>
          </a:p>
        </p:txBody>
      </p:sp>
      <p:sp>
        <p:nvSpPr>
          <p:cNvPr id="6" name="Slide Number Placeholder 5"/>
          <p:cNvSpPr>
            <a:spLocks noGrp="1"/>
          </p:cNvSpPr>
          <p:nvPr>
            <p:ph type="sldNum" sz="quarter" idx="12"/>
          </p:nvPr>
        </p:nvSpPr>
        <p:spPr/>
        <p:txBody>
          <a:bodyPr/>
          <a:lstStyle/>
          <a:p>
            <a:fld id="{4171D5C2-72D8-7844-922C-E63AA03A2838}" type="slidenum">
              <a:rPr lang="en-US" smtClean="0"/>
              <a:t>5</a:t>
            </a:fld>
            <a:endParaRPr lang="en-US"/>
          </a:p>
        </p:txBody>
      </p:sp>
    </p:spTree>
    <p:extLst>
      <p:ext uri="{BB962C8B-B14F-4D97-AF65-F5344CB8AC3E}">
        <p14:creationId xmlns:p14="http://schemas.microsoft.com/office/powerpoint/2010/main" val="346626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 y="2499223"/>
            <a:ext cx="8229600" cy="1143000"/>
          </a:xfrm>
        </p:spPr>
        <p:txBody>
          <a:bodyPr/>
          <a:lstStyle/>
          <a:p>
            <a:r>
              <a:rPr lang="en-US" b="1" dirty="0" smtClean="0"/>
              <a:t>What is M&amp;E</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6</a:t>
            </a:fld>
            <a:endParaRPr lang="en-US"/>
          </a:p>
        </p:txBody>
      </p:sp>
    </p:spTree>
    <p:extLst>
      <p:ext uri="{BB962C8B-B14F-4D97-AF65-F5344CB8AC3E}">
        <p14:creationId xmlns:p14="http://schemas.microsoft.com/office/powerpoint/2010/main" val="108221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06525" y="411439"/>
            <a:ext cx="6994538" cy="492863"/>
          </a:xfrm>
          <a:prstGeom prst="rect">
            <a:avLst/>
          </a:prstGeom>
          <a:noFill/>
        </p:spPr>
        <p:txBody>
          <a:bodyPr lIns="91402" tIns="45703" rIns="91402" bIns="4570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GB" sz="2800" b="1" dirty="0" smtClean="0">
                <a:latin typeface="Arial" pitchFamily="34" charset="0"/>
                <a:ea typeface="Adobe Myungjo Std M" pitchFamily="18" charset="-128"/>
                <a:cs typeface="Arial" pitchFamily="34" charset="0"/>
              </a:rPr>
              <a:t>M&amp;E Industry : 4 Main Subsectors</a:t>
            </a:r>
            <a:endParaRPr lang="es-UY" sz="2800" dirty="0">
              <a:latin typeface="Arial" pitchFamily="34" charset="0"/>
              <a:cs typeface="Arial"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9" y="1555562"/>
            <a:ext cx="83058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96000" y="6550223"/>
            <a:ext cx="2590800" cy="307777"/>
          </a:xfrm>
          <a:prstGeom prst="rect">
            <a:avLst/>
          </a:prstGeom>
          <a:noFill/>
        </p:spPr>
        <p:txBody>
          <a:bodyPr wrap="square" rtlCol="0">
            <a:spAutoFit/>
          </a:bodyPr>
          <a:lstStyle/>
          <a:p>
            <a:r>
              <a:rPr lang="en-US" sz="1400" dirty="0">
                <a:solidFill>
                  <a:prstClr val="black"/>
                </a:solidFill>
              </a:rPr>
              <a:t>Source : </a:t>
            </a:r>
            <a:r>
              <a:rPr lang="en-US" sz="1400" dirty="0" err="1">
                <a:solidFill>
                  <a:prstClr val="black"/>
                </a:solidFill>
              </a:rPr>
              <a:t>MIDA,Roland</a:t>
            </a:r>
            <a:r>
              <a:rPr lang="en-US" sz="1400" dirty="0">
                <a:solidFill>
                  <a:prstClr val="black"/>
                </a:solidFill>
              </a:rPr>
              <a:t> Berger, IHS </a:t>
            </a:r>
          </a:p>
        </p:txBody>
      </p:sp>
      <p:sp>
        <p:nvSpPr>
          <p:cNvPr id="3" name="Slide Number Placeholder 2"/>
          <p:cNvSpPr>
            <a:spLocks noGrp="1"/>
          </p:cNvSpPr>
          <p:nvPr>
            <p:ph type="sldNum" sz="quarter" idx="12"/>
          </p:nvPr>
        </p:nvSpPr>
        <p:spPr/>
        <p:txBody>
          <a:bodyPr/>
          <a:lstStyle/>
          <a:p>
            <a:fld id="{4171D5C2-72D8-7844-922C-E63AA03A2838}" type="slidenum">
              <a:rPr lang="en-US" smtClean="0"/>
              <a:t>7</a:t>
            </a:fld>
            <a:endParaRPr lang="en-US"/>
          </a:p>
        </p:txBody>
      </p:sp>
    </p:spTree>
    <p:extLst>
      <p:ext uri="{BB962C8B-B14F-4D97-AF65-F5344CB8AC3E}">
        <p14:creationId xmlns:p14="http://schemas.microsoft.com/office/powerpoint/2010/main" val="49688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486" y="420914"/>
            <a:ext cx="5907314" cy="478972"/>
          </a:xfrm>
        </p:spPr>
        <p:txBody>
          <a:bodyPr>
            <a:normAutofit fontScale="90000"/>
          </a:bodyPr>
          <a:lstStyle/>
          <a:p>
            <a:r>
              <a:rPr lang="en-US" sz="2800" b="1" dirty="0" smtClean="0"/>
              <a:t>M&amp;E Ecosystem</a:t>
            </a:r>
            <a:endParaRPr lang="en-US" sz="2800" b="1" dirty="0"/>
          </a:p>
        </p:txBody>
      </p:sp>
      <p:sp>
        <p:nvSpPr>
          <p:cNvPr id="3" name="Content Placeholder 2"/>
          <p:cNvSpPr>
            <a:spLocks noGrp="1"/>
          </p:cNvSpPr>
          <p:nvPr>
            <p:ph idx="1"/>
          </p:nvPr>
        </p:nvSpPr>
        <p:spPr>
          <a:xfrm>
            <a:off x="457200" y="1600200"/>
            <a:ext cx="8229600" cy="4200099"/>
          </a:xfrm>
        </p:spPr>
        <p:txBody>
          <a:bodyPr>
            <a:normAutofit lnSpcReduction="10000"/>
          </a:bodyPr>
          <a:lstStyle/>
          <a:p>
            <a:pPr algn="just"/>
            <a:r>
              <a:rPr lang="en-US" sz="2000" b="1" dirty="0" smtClean="0"/>
              <a:t>M&amp;E </a:t>
            </a:r>
            <a:r>
              <a:rPr lang="en-US" sz="2000" b="1" dirty="0" smtClean="0"/>
              <a:t>industry includes a wide range of  </a:t>
            </a:r>
            <a:r>
              <a:rPr lang="en-US" sz="2000" b="1" dirty="0"/>
              <a:t>Supporting Industries and </a:t>
            </a:r>
            <a:r>
              <a:rPr lang="en-US" sz="2000" b="1" dirty="0" smtClean="0"/>
              <a:t>Services</a:t>
            </a:r>
            <a:r>
              <a:rPr lang="en-US" sz="2000" dirty="0" smtClean="0"/>
              <a:t> </a:t>
            </a:r>
          </a:p>
          <a:p>
            <a:pPr marL="0" indent="0" algn="just">
              <a:buNone/>
            </a:pPr>
            <a:endParaRPr lang="en-US" sz="2000" dirty="0"/>
          </a:p>
          <a:p>
            <a:pPr algn="just"/>
            <a:r>
              <a:rPr lang="en-US" sz="2000" dirty="0" smtClean="0"/>
              <a:t>Today’s </a:t>
            </a:r>
            <a:r>
              <a:rPr lang="en-US" sz="2000" dirty="0"/>
              <a:t>smart manufacturing </a:t>
            </a:r>
            <a:r>
              <a:rPr lang="en-US" sz="2000" dirty="0" smtClean="0"/>
              <a:t>ideology requires significant outsourcing</a:t>
            </a:r>
            <a:endParaRPr lang="en-US" sz="2000" dirty="0" smtClean="0"/>
          </a:p>
          <a:p>
            <a:pPr algn="just"/>
            <a:endParaRPr lang="en-US" sz="2000" dirty="0"/>
          </a:p>
          <a:p>
            <a:pPr algn="just"/>
            <a:r>
              <a:rPr lang="en-US" sz="2000" b="1" dirty="0" smtClean="0"/>
              <a:t>End </a:t>
            </a:r>
            <a:r>
              <a:rPr lang="en-US" sz="2000" b="1" dirty="0" smtClean="0"/>
              <a:t>to end ecosystem</a:t>
            </a:r>
            <a:r>
              <a:rPr lang="en-US" sz="2000" dirty="0" smtClean="0"/>
              <a:t> from </a:t>
            </a:r>
            <a:r>
              <a:rPr lang="en-US" sz="2000" b="1" dirty="0" smtClean="0"/>
              <a:t>conceptual design to final distribution</a:t>
            </a:r>
            <a:r>
              <a:rPr lang="en-US" sz="2000" dirty="0" smtClean="0"/>
              <a:t> including after sales service</a:t>
            </a:r>
          </a:p>
          <a:p>
            <a:pPr algn="just"/>
            <a:endParaRPr lang="en-US" sz="2000" dirty="0"/>
          </a:p>
          <a:p>
            <a:pPr algn="just"/>
            <a:r>
              <a:rPr lang="en-US" sz="2000" dirty="0" smtClean="0"/>
              <a:t>Moving </a:t>
            </a:r>
            <a:r>
              <a:rPr lang="en-US" sz="2000" dirty="0" smtClean="0"/>
              <a:t>forward  we need to </a:t>
            </a:r>
            <a:r>
              <a:rPr lang="en-US" sz="2000" b="1" dirty="0" smtClean="0"/>
              <a:t>Identify </a:t>
            </a:r>
            <a:r>
              <a:rPr lang="en-US" sz="2000" b="1" dirty="0"/>
              <a:t>and </a:t>
            </a:r>
            <a:r>
              <a:rPr lang="en-US" sz="2000" b="1" dirty="0" smtClean="0"/>
              <a:t>Formalize an (already existing) ecosystem </a:t>
            </a:r>
            <a:endParaRPr lang="en-US" sz="2000" dirty="0" smtClean="0"/>
          </a:p>
          <a:p>
            <a:pPr algn="just"/>
            <a:endParaRPr lang="en-US" sz="2000" dirty="0" smtClean="0"/>
          </a:p>
          <a:p>
            <a:pPr algn="just"/>
            <a:r>
              <a:rPr lang="en-US" sz="2000" dirty="0" smtClean="0"/>
              <a:t>The </a:t>
            </a:r>
            <a:r>
              <a:rPr lang="en-US" sz="2000" b="1" dirty="0" smtClean="0"/>
              <a:t>interconnection</a:t>
            </a:r>
            <a:r>
              <a:rPr lang="en-US" sz="2000" dirty="0" smtClean="0"/>
              <a:t> </a:t>
            </a:r>
            <a:r>
              <a:rPr lang="en-US" sz="2000" dirty="0"/>
              <a:t>of the whole </a:t>
            </a:r>
            <a:r>
              <a:rPr lang="en-US" sz="2000" dirty="0" smtClean="0"/>
              <a:t>ecosystem through </a:t>
            </a:r>
            <a:r>
              <a:rPr lang="en-US" sz="2000" b="1" dirty="0" smtClean="0"/>
              <a:t>digitization and </a:t>
            </a:r>
            <a:r>
              <a:rPr lang="en-US" sz="2000" b="1" dirty="0" smtClean="0"/>
              <a:t> </a:t>
            </a:r>
            <a:r>
              <a:rPr lang="en-US" sz="2000" b="1" dirty="0" smtClean="0"/>
              <a:t>I</a:t>
            </a:r>
            <a:r>
              <a:rPr lang="en-US" sz="2000" dirty="0" smtClean="0"/>
              <a:t>nternet</a:t>
            </a:r>
            <a:r>
              <a:rPr lang="en-US" sz="2000" b="1" dirty="0" smtClean="0"/>
              <a:t> o</a:t>
            </a:r>
            <a:r>
              <a:rPr lang="en-US" sz="2000" dirty="0" smtClean="0"/>
              <a:t>f </a:t>
            </a:r>
            <a:r>
              <a:rPr lang="en-US" sz="2000" b="1" dirty="0" smtClean="0"/>
              <a:t>T</a:t>
            </a:r>
            <a:r>
              <a:rPr lang="en-US" sz="2000" dirty="0" smtClean="0"/>
              <a:t>hings</a:t>
            </a:r>
            <a:r>
              <a:rPr lang="en-US" sz="2000" b="1" dirty="0" smtClean="0"/>
              <a:t> – major part of </a:t>
            </a:r>
            <a:r>
              <a:rPr lang="en-US" sz="2000" b="1" dirty="0"/>
              <a:t>Industry 4.0</a:t>
            </a:r>
          </a:p>
        </p:txBody>
      </p:sp>
      <p:sp>
        <p:nvSpPr>
          <p:cNvPr id="5" name="Slide Number Placeholder 4"/>
          <p:cNvSpPr>
            <a:spLocks noGrp="1"/>
          </p:cNvSpPr>
          <p:nvPr>
            <p:ph type="sldNum" sz="quarter" idx="12"/>
          </p:nvPr>
        </p:nvSpPr>
        <p:spPr/>
        <p:txBody>
          <a:bodyPr/>
          <a:lstStyle/>
          <a:p>
            <a:fld id="{4171D5C2-72D8-7844-922C-E63AA03A2838}" type="slidenum">
              <a:rPr lang="en-US" smtClean="0"/>
              <a:t>8</a:t>
            </a:fld>
            <a:endParaRPr lang="en-US"/>
          </a:p>
        </p:txBody>
      </p:sp>
    </p:spTree>
    <p:extLst>
      <p:ext uri="{BB962C8B-B14F-4D97-AF65-F5344CB8AC3E}">
        <p14:creationId xmlns:p14="http://schemas.microsoft.com/office/powerpoint/2010/main" val="395809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72" y="1043718"/>
            <a:ext cx="6149206" cy="423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94" y="5338799"/>
            <a:ext cx="3619163" cy="100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33788" y="404806"/>
            <a:ext cx="6646460" cy="461665"/>
          </a:xfrm>
          <a:prstGeom prst="rect">
            <a:avLst/>
          </a:prstGeom>
          <a:noFill/>
        </p:spPr>
        <p:txBody>
          <a:bodyPr wrap="square" rtlCol="0">
            <a:spAutoFit/>
          </a:bodyPr>
          <a:lstStyle/>
          <a:p>
            <a:pPr algn="ctr"/>
            <a:r>
              <a:rPr lang="en-US" sz="2400" b="1" dirty="0">
                <a:solidFill>
                  <a:prstClr val="black"/>
                </a:solidFill>
              </a:rPr>
              <a:t>Machinery and Equipment Industry </a:t>
            </a:r>
            <a:r>
              <a:rPr lang="en-US" sz="2400" b="1" dirty="0" smtClean="0">
                <a:solidFill>
                  <a:prstClr val="black"/>
                </a:solidFill>
              </a:rPr>
              <a:t>Ecosystem</a:t>
            </a:r>
            <a:endParaRPr lang="en-MY" sz="2400" b="1" dirty="0">
              <a:solidFill>
                <a:prstClr val="black"/>
              </a:solidFill>
            </a:endParaRPr>
          </a:p>
        </p:txBody>
      </p:sp>
      <p:sp>
        <p:nvSpPr>
          <p:cNvPr id="4" name="TextBox 3"/>
          <p:cNvSpPr txBox="1"/>
          <p:nvPr/>
        </p:nvSpPr>
        <p:spPr>
          <a:xfrm>
            <a:off x="581135" y="6304293"/>
            <a:ext cx="1904349" cy="276999"/>
          </a:xfrm>
          <a:prstGeom prst="rect">
            <a:avLst/>
          </a:prstGeom>
          <a:noFill/>
        </p:spPr>
        <p:txBody>
          <a:bodyPr wrap="square" rtlCol="0">
            <a:spAutoFit/>
          </a:bodyPr>
          <a:lstStyle/>
          <a:p>
            <a:r>
              <a:rPr lang="en-US" sz="1200" dirty="0" smtClean="0"/>
              <a:t>Source : MIDA</a:t>
            </a:r>
            <a:endParaRPr lang="en-US" sz="1200" dirty="0"/>
          </a:p>
        </p:txBody>
      </p:sp>
      <p:sp>
        <p:nvSpPr>
          <p:cNvPr id="5" name="Slide Number Placeholder 4"/>
          <p:cNvSpPr>
            <a:spLocks noGrp="1"/>
          </p:cNvSpPr>
          <p:nvPr>
            <p:ph type="sldNum" sz="quarter" idx="12"/>
          </p:nvPr>
        </p:nvSpPr>
        <p:spPr/>
        <p:txBody>
          <a:bodyPr/>
          <a:lstStyle/>
          <a:p>
            <a:fld id="{4171D5C2-72D8-7844-922C-E63AA03A2838}" type="slidenum">
              <a:rPr lang="en-US" smtClean="0"/>
              <a:t>9</a:t>
            </a:fld>
            <a:endParaRPr lang="en-US"/>
          </a:p>
        </p:txBody>
      </p:sp>
    </p:spTree>
    <p:extLst>
      <p:ext uri="{BB962C8B-B14F-4D97-AF65-F5344CB8AC3E}">
        <p14:creationId xmlns:p14="http://schemas.microsoft.com/office/powerpoint/2010/main" val="449096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1867</Words>
  <Application>Microsoft Office PowerPoint</Application>
  <PresentationFormat>On-screen Show (4:3)</PresentationFormat>
  <Paragraphs>363</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新細明體</vt:lpstr>
      <vt:lpstr> Arial</vt:lpstr>
      <vt:lpstr>Adobe Myungjo Std M</vt:lpstr>
      <vt:lpstr>Arial</vt:lpstr>
      <vt:lpstr>Calibri</vt:lpstr>
      <vt:lpstr>Century Gothic</vt:lpstr>
      <vt:lpstr>Times New Roman</vt:lpstr>
      <vt:lpstr>Office Theme</vt:lpstr>
      <vt:lpstr>M &amp; E Nexus (Malaysia Productivity Blueprint – MPB)</vt:lpstr>
      <vt:lpstr>MEIF MEMBERS</vt:lpstr>
      <vt:lpstr>Machinery &amp; Equipment (M&amp;E)  Industry</vt:lpstr>
      <vt:lpstr>Global Overview</vt:lpstr>
      <vt:lpstr>Malaysian Overview</vt:lpstr>
      <vt:lpstr>What is M&amp;E</vt:lpstr>
      <vt:lpstr>PowerPoint Presentation</vt:lpstr>
      <vt:lpstr>M&amp;E Ecosystem</vt:lpstr>
      <vt:lpstr>PowerPoint Presentation</vt:lpstr>
      <vt:lpstr>State of the M&amp;E Industry  in Malaysia</vt:lpstr>
      <vt:lpstr>Malaysia M&amp;E Exports and Imports</vt:lpstr>
      <vt:lpstr>PowerPoint Presentation</vt:lpstr>
      <vt:lpstr>PowerPoint Presentation</vt:lpstr>
      <vt:lpstr>Global Machinery Production Forecast</vt:lpstr>
      <vt:lpstr>PowerPoint Presentation</vt:lpstr>
      <vt:lpstr>PowerPoint Presentation</vt:lpstr>
      <vt:lpstr>Industrial Revolution -Industry 4.0 </vt:lpstr>
      <vt:lpstr>M&amp;E SMEs and Industry 4.0</vt:lpstr>
      <vt:lpstr>Government Strategies</vt:lpstr>
      <vt:lpstr>Way Forward</vt:lpstr>
      <vt:lpstr>Challenges </vt:lpstr>
      <vt:lpstr>Targeted &amp; Projected Vision</vt:lpstr>
      <vt:lpstr>Broad Strategies</vt:lpstr>
      <vt:lpstr>Steps Forward</vt:lpstr>
      <vt:lpstr>Threats</vt:lpstr>
      <vt:lpstr>What needs to be done?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&amp; E Nexus</dc:title>
  <dc:creator>Mimi</dc:creator>
  <cp:lastModifiedBy>Machinery &amp; Engineering Industries Federation</cp:lastModifiedBy>
  <cp:revision>120</cp:revision>
  <cp:lastPrinted>2018-04-13T07:15:59Z</cp:lastPrinted>
  <dcterms:created xsi:type="dcterms:W3CDTF">2018-03-28T00:41:49Z</dcterms:created>
  <dcterms:modified xsi:type="dcterms:W3CDTF">2018-04-19T05:02:20Z</dcterms:modified>
</cp:coreProperties>
</file>