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65" r:id="rId2"/>
    <p:sldId id="2713" r:id="rId3"/>
    <p:sldId id="256" r:id="rId4"/>
    <p:sldId id="2670" r:id="rId5"/>
    <p:sldId id="2714" r:id="rId6"/>
    <p:sldId id="2715" r:id="rId7"/>
    <p:sldId id="2709" r:id="rId8"/>
    <p:sldId id="2712" r:id="rId9"/>
    <p:sldId id="269" r:id="rId10"/>
    <p:sldId id="257" r:id="rId11"/>
    <p:sldId id="266" r:id="rId12"/>
    <p:sldId id="259" r:id="rId13"/>
    <p:sldId id="2716" r:id="rId14"/>
    <p:sldId id="2718" r:id="rId15"/>
    <p:sldId id="2717" r:id="rId16"/>
    <p:sldId id="2720" r:id="rId17"/>
    <p:sldId id="2719" r:id="rId18"/>
    <p:sldId id="260" r:id="rId19"/>
    <p:sldId id="261" r:id="rId20"/>
    <p:sldId id="263" r:id="rId21"/>
    <p:sldId id="264" r:id="rId22"/>
    <p:sldId id="267" r:id="rId23"/>
    <p:sldId id="271" r:id="rId24"/>
    <p:sldId id="272" r:id="rId25"/>
    <p:sldId id="26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2053076698746E-2"/>
          <c:y val="0.11533843694639399"/>
          <c:w val="0.94996135899679202"/>
          <c:h val="0.7809792197028000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alpha val="85000"/>
                </a:schemeClr>
              </a:solidFill>
              <a:ln w="9525" cap="flat" cmpd="sng" algn="ctr">
                <a:solidFill>
                  <a:srgbClr val="00B050"/>
                </a:solidFill>
                <a:round/>
              </a:ln>
              <a:effectLst/>
              <a:sp3d contourW="9525">
                <a:contourClr>
                  <a:srgbClr val="00B05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B74-450C-BA9C-63F800DF5C4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  <a:alpha val="85000"/>
                </a:schemeClr>
              </a:solidFill>
              <a:ln w="9525" cap="flat" cmpd="sng" algn="ctr">
                <a:solidFill>
                  <a:srgbClr val="0070C0"/>
                </a:solidFill>
                <a:round/>
              </a:ln>
              <a:effectLst/>
              <a:sp3d contourW="9525">
                <a:contourClr>
                  <a:srgbClr val="0070C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B74-450C-BA9C-63F800DF5C40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>
                  <a:alpha val="85000"/>
                </a:srgbClr>
              </a:solidFill>
              <a:ln w="9525" cap="flat" cmpd="sng" algn="ctr">
                <a:solidFill>
                  <a:srgbClr val="FFC000"/>
                </a:solidFill>
                <a:round/>
              </a:ln>
              <a:effectLst/>
              <a:sp3d contourW="9525">
                <a:contourClr>
                  <a:srgbClr val="FFC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B74-450C-BA9C-63F800DF5C4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60000"/>
                  <a:lumOff val="40000"/>
                  <a:alpha val="85000"/>
                </a:schemeClr>
              </a:solidFill>
              <a:ln w="9525" cap="flat" cmpd="sng" algn="ctr">
                <a:solidFill>
                  <a:srgbClr val="942092"/>
                </a:solidFill>
                <a:round/>
              </a:ln>
              <a:effectLst/>
              <a:sp3d contourW="9525">
                <a:contourClr>
                  <a:srgbClr val="94209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B74-450C-BA9C-63F800DF5C40}"/>
              </c:ext>
            </c:extLst>
          </c:dPt>
          <c:cat>
            <c:strRef>
              <c:f>Sheet1!$A$2:$A$6</c:f>
              <c:strCache>
                <c:ptCount val="5"/>
                <c:pt idx="0">
                  <c:v>New Market / Partnership</c:v>
                </c:pt>
                <c:pt idx="1">
                  <c:v>Talents / Skills</c:v>
                </c:pt>
                <c:pt idx="2">
                  <c:v>Funding / Loan</c:v>
                </c:pt>
                <c:pt idx="3">
                  <c:v>Digitalisation Productivity_x000d_Improvement (Industry 4.0)</c:v>
                </c:pt>
                <c:pt idx="4">
                  <c:v>R&amp;D / IP's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27</c:v>
                </c:pt>
                <c:pt idx="1">
                  <c:v>16</c:v>
                </c:pt>
                <c:pt idx="2">
                  <c:v>18</c:v>
                </c:pt>
                <c:pt idx="3">
                  <c:v>26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74-450C-BA9C-63F800DF5C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75000"/>
                </a:schemeClr>
              </a:contourClr>
            </a:sp3d>
          </c:spPr>
          <c:invertIfNegative val="0"/>
          <c:cat>
            <c:strRef>
              <c:f>Sheet1!$A$2:$A$6</c:f>
              <c:strCache>
                <c:ptCount val="5"/>
                <c:pt idx="0">
                  <c:v>New Market / Partnership</c:v>
                </c:pt>
                <c:pt idx="1">
                  <c:v>Talents / Skills</c:v>
                </c:pt>
                <c:pt idx="2">
                  <c:v>Funding / Loan</c:v>
                </c:pt>
                <c:pt idx="3">
                  <c:v>Digitalisation Productivity_x000d_Improvement (Industry 4.0)</c:v>
                </c:pt>
                <c:pt idx="4">
                  <c:v>R&amp;D / IP's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9-0B74-450C-BA9C-63F800DF5C4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6">
                  <a:lumMod val="75000"/>
                </a:schemeClr>
              </a:contourClr>
            </a:sp3d>
          </c:spPr>
          <c:invertIfNegative val="0"/>
          <c:cat>
            <c:strRef>
              <c:f>Sheet1!$A$2:$A$6</c:f>
              <c:strCache>
                <c:ptCount val="5"/>
                <c:pt idx="0">
                  <c:v>New Market / Partnership</c:v>
                </c:pt>
                <c:pt idx="1">
                  <c:v>Talents / Skills</c:v>
                </c:pt>
                <c:pt idx="2">
                  <c:v>Funding / Loan</c:v>
                </c:pt>
                <c:pt idx="3">
                  <c:v>Digitalisation Productivity_x000d_Improvement (Industry 4.0)</c:v>
                </c:pt>
                <c:pt idx="4">
                  <c:v>R&amp;D / IP's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A-0B74-450C-BA9C-63F800DF5C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-2029897168"/>
        <c:axId val="-2029903248"/>
        <c:axId val="0"/>
      </c:bar3DChart>
      <c:catAx>
        <c:axId val="-202989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29903248"/>
        <c:crosses val="autoZero"/>
        <c:auto val="1"/>
        <c:lblAlgn val="ctr"/>
        <c:lblOffset val="100"/>
        <c:noMultiLvlLbl val="0"/>
      </c:catAx>
      <c:valAx>
        <c:axId val="-2029903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2989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829C2-FEA5-4892-91FF-8E1AE73078AC}" type="datetimeFigureOut">
              <a:rPr lang="en-MY" smtClean="0"/>
              <a:t>17/3/2021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CEB91-9A5A-4D00-A804-32CC8904B84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81243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34" charset="0"/>
              <a:ea typeface="ＭＳ Ｐゴシック"/>
            </a:endParaRP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09638"/>
            <a:fld id="{E7C3B60D-2575-48A4-B947-53E9BA72AA71}" type="slidenum">
              <a:rPr lang="en-US" smtClean="0">
                <a:solidFill>
                  <a:prstClr val="black"/>
                </a:solidFill>
                <a:ea typeface="ＭＳ Ｐゴシック"/>
                <a:cs typeface="ＭＳ Ｐゴシック"/>
              </a:rPr>
              <a:pPr defTabSz="909638"/>
              <a:t>23</a:t>
            </a:fld>
            <a:endParaRPr lang="en-US">
              <a:solidFill>
                <a:prstClr val="black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400667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085C7-2DAE-4EA6-8698-59B7C3494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8AA092-FB18-4725-8238-C494786B2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74402-CCEE-4C19-8667-0A31BDF2D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6C-0139-454F-8DC5-DDA3A65CAA78}" type="datetimeFigureOut">
              <a:rPr lang="en-MY" smtClean="0"/>
              <a:t>17/3/2021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BB6B4-D34D-4C61-A9AF-64DF4A7E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31BCC-0846-455A-BB3C-5D48DD41A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E454-4981-438D-986B-482E3F36DD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4955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889E1-B080-4BDE-8FBF-5CE063B1A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C3BCBB-E7AD-48B0-A279-555250665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C39FC-3D3F-40A3-8F69-372993F43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6C-0139-454F-8DC5-DDA3A65CAA78}" type="datetimeFigureOut">
              <a:rPr lang="en-MY" smtClean="0"/>
              <a:t>17/3/2021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1401E-B92B-4D66-8753-77FF08AE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AD098-169A-4781-AC8E-2FA77CEF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E454-4981-438D-986B-482E3F36DD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279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651D5A-F797-42E8-BCE1-0099A0C31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CF6C58-2858-4AD2-BDD8-E9536708B7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79E1C-4E15-4605-928D-91004A441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6C-0139-454F-8DC5-DDA3A65CAA78}" type="datetimeFigureOut">
              <a:rPr lang="en-MY" smtClean="0"/>
              <a:t>17/3/2021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DFCD3-4130-448A-8BA1-9C5125A81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4D77B-7605-41B2-B5B6-F9D63EA4B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E454-4981-438D-986B-482E3F36DD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59488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05278"/>
            <a:ext cx="12192000" cy="768085"/>
          </a:xfrm>
          <a:prstGeom prst="rect">
            <a:avLst/>
          </a:prstGeom>
        </p:spPr>
        <p:txBody>
          <a:bodyPr lIns="121917" tIns="60958" rIns="121917" bIns="60958" anchor="ctr"/>
          <a:lstStyle>
            <a:lvl1pPr marL="0" indent="0" algn="ctr">
              <a:buNone/>
              <a:defRPr sz="4800" b="0" baseline="0">
                <a:solidFill>
                  <a:schemeClr val="accent2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3"/>
            <a:ext cx="12192000" cy="384043"/>
          </a:xfrm>
          <a:prstGeom prst="rect">
            <a:avLst/>
          </a:prstGeom>
        </p:spPr>
        <p:txBody>
          <a:bodyPr lIns="121917" tIns="60958" rIns="121917" bIns="60958" anchor="ctr"/>
          <a:lstStyle>
            <a:lvl1pPr marL="0" indent="0" algn="ctr">
              <a:buNone/>
              <a:defRPr sz="1900" b="0" baseline="0">
                <a:solidFill>
                  <a:schemeClr val="accent2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4084081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Wor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879964" y="6639246"/>
            <a:ext cx="9600000" cy="152349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495312" indent="-495312" algn="l">
              <a:tabLst>
                <a:tab pos="421638" algn="r"/>
              </a:tabLst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942"/>
            </a:lvl2pPr>
            <a:lvl3pPr>
              <a:defRPr sz="942"/>
            </a:lvl3pPr>
            <a:lvl4pPr>
              <a:defRPr sz="942"/>
            </a:lvl4pPr>
            <a:lvl5pPr>
              <a:defRPr sz="942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"/>
          <p:cNvSpPr txBox="1">
            <a:spLocks/>
          </p:cNvSpPr>
          <p:nvPr userDrawn="1"/>
        </p:nvSpPr>
        <p:spPr>
          <a:xfrm>
            <a:off x="11800057" y="6621708"/>
            <a:ext cx="166712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 algn="r"/>
            <a:fld id="{42C328C1-A84F-4A39-A664-DBA00541A8C6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pPr lvl="0" algn="r"/>
              <a:t>‹#›</a:t>
            </a:fld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8" name="Title Placeholder 2">
            <a:extLst>
              <a:ext uri="{FF2B5EF4-FFF2-40B4-BE49-F238E27FC236}">
                <a16:creationId xmlns:a16="http://schemas.microsoft.com/office/drawing/2014/main" id="{89DF65CE-4457-4D5C-8C4F-639993F69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216000" y="162992"/>
            <a:ext cx="11760000" cy="332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1ED3FE-6B6A-4CF8-91DD-0B8A8CFA8D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7311" y="6565073"/>
            <a:ext cx="1428132" cy="22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5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DFA9A-DC7B-49F5-A532-023395936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8D84B-27F5-411E-916F-B7CB8CFBC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03680-DC2D-4A1E-93AC-E17B82D8C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6C-0139-454F-8DC5-DDA3A65CAA78}" type="datetimeFigureOut">
              <a:rPr lang="en-MY" smtClean="0"/>
              <a:t>17/3/2021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2D25-88F7-4F1D-B081-C1F262F13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094E7-3821-4183-92A9-42698D046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E454-4981-438D-986B-482E3F36DD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4113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5EBF1-B33F-4699-A2D3-0600879F3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7AB7F-62AF-4063-BED3-9BCE4D94A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060D4-D19A-49B9-A9A5-5DB9EF94F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6C-0139-454F-8DC5-DDA3A65CAA78}" type="datetimeFigureOut">
              <a:rPr lang="en-MY" smtClean="0"/>
              <a:t>17/3/2021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AD4D7-1327-4DA2-B300-B83F2A83C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3829C-D610-406A-B3D5-AC425C056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E454-4981-438D-986B-482E3F36DD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8333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8652E-D286-44A1-9534-213ED944B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70FBD-D96B-4D6B-B649-9D9EAC4FF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DFF008-7CB1-4AD6-AB3D-8E5C0633C4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670D03-C442-4F21-BFEA-A5265E1EC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6C-0139-454F-8DC5-DDA3A65CAA78}" type="datetimeFigureOut">
              <a:rPr lang="en-MY" smtClean="0"/>
              <a:t>17/3/2021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7379F9-0AB7-40FA-8D9E-E929D35BB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EB632-0FF6-4A17-953E-8299B2CB9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E454-4981-438D-986B-482E3F36DD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35826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1DB34-CE6C-4850-9AA4-EF307F3D5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EB837-C064-40D3-A2EF-767029D51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7AD4BA-C2A2-413F-A559-FCC4D8AAA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E37FF2-30AF-42A6-A5A3-0BEF4BAFDC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402DEE-3F29-40A6-9127-F0C2168F8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D464E7-5C71-4145-BFA2-996B877E3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6C-0139-454F-8DC5-DDA3A65CAA78}" type="datetimeFigureOut">
              <a:rPr lang="en-MY" smtClean="0"/>
              <a:t>17/3/2021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445377-57A1-4EF5-A283-5F3FEE765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2EC305-3416-4C7C-9F57-9C514EAF4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E454-4981-438D-986B-482E3F36DD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31433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4E22F-41DB-4167-A3EA-3A596AF6D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243374-5775-4C83-A3BD-09EEA4B10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6C-0139-454F-8DC5-DDA3A65CAA78}" type="datetimeFigureOut">
              <a:rPr lang="en-MY" smtClean="0"/>
              <a:t>17/3/2021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7BB9AE-4458-4B30-8B2D-1E47021EC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FFE7F5-6EF9-402A-A9C5-3B7FE09E8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E454-4981-438D-986B-482E3F36DD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4036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98E023-602F-407E-A700-343E33757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6C-0139-454F-8DC5-DDA3A65CAA78}" type="datetimeFigureOut">
              <a:rPr lang="en-MY" smtClean="0"/>
              <a:t>17/3/2021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8D6015-4587-4AEA-85A8-9D38EFA2C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192CD-E074-40D7-B7D3-22B30E605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E454-4981-438D-986B-482E3F36DD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3097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6E9CE-C3BE-4C1E-A1C0-2B9C01A79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34752-B2CA-4348-91D3-DF76FB4A0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D650F2-9CC6-4E7E-B2EC-937C01A06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BDAA08-1D77-4EB3-BEE1-BDE00D748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6C-0139-454F-8DC5-DDA3A65CAA78}" type="datetimeFigureOut">
              <a:rPr lang="en-MY" smtClean="0"/>
              <a:t>17/3/2021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D7822-CC13-463F-8CB4-E569CD321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1B35F-58DA-45A2-9FC0-D43959D33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E454-4981-438D-986B-482E3F36DD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9610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4C085-A0DB-4CCE-BE33-5C6993040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36C056-1BFE-42F6-8D0B-3699001556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D42729-FF91-4FE0-A559-967CE6403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000045-13B4-41C3-A3FB-DDE84B3CF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6C-0139-454F-8DC5-DDA3A65CAA78}" type="datetimeFigureOut">
              <a:rPr lang="en-MY" smtClean="0"/>
              <a:t>17/3/2021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495F1-658B-40F4-9D12-6EB047B56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8138DD-C34A-49C1-AAC3-E22A44864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E454-4981-438D-986B-482E3F36DD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5241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F3507D-9DB4-44D9-B5D4-C902B689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4A644-8E2C-4CE0-A7BB-CAE80CCC7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1636D-4EE8-4B66-8A39-A9E6DD3649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B1C6C-0139-454F-8DC5-DDA3A65CAA78}" type="datetimeFigureOut">
              <a:rPr lang="en-MY" smtClean="0"/>
              <a:t>17/3/2021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AFA02-F1D3-4698-9FA3-9C7D1F859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BC413-FD8F-405E-8048-98DDF44EF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6E454-4981-438D-986B-482E3F36DD4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006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fs.com/corp/solutions/service-management/mobile-field-service/" TargetMode="External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6.jpeg"/><Relationship Id="rId2" Type="http://schemas.openxmlformats.org/officeDocument/2006/relationships/video" Target="https://www.youtube.com/embed/xSkJAUr7jAg?feature=oembed" TargetMode="External"/><Relationship Id="rId1" Type="http://schemas.openxmlformats.org/officeDocument/2006/relationships/video" Target="https://www.youtube.com/embed/JVN1tPYAWSo?feature=oembed" TargetMode="External"/><Relationship Id="rId6" Type="http://schemas.openxmlformats.org/officeDocument/2006/relationships/image" Target="../media/image5.jpeg"/><Relationship Id="rId5" Type="http://schemas.openxmlformats.org/officeDocument/2006/relationships/hyperlink" Target="https://www.youtube.com/watch?edufilter=NULL&amp;v=n7LdSTadt4E" TargetMode="External"/><Relationship Id="rId4" Type="http://schemas.openxmlformats.org/officeDocument/2006/relationships/hyperlink" Target="https://youtu.be/JVN1tPYAWSo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jpeg"/><Relationship Id="rId18" Type="http://schemas.openxmlformats.org/officeDocument/2006/relationships/image" Target="../media/image2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jpeg"/><Relationship Id="rId17" Type="http://schemas.openxmlformats.org/officeDocument/2006/relationships/image" Target="../media/image21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jpeg"/><Relationship Id="rId19" Type="http://schemas.openxmlformats.org/officeDocument/2006/relationships/image" Target="../media/image23.jpeg"/><Relationship Id="rId4" Type="http://schemas.openxmlformats.org/officeDocument/2006/relationships/image" Target="../media/image8.png"/><Relationship Id="rId9" Type="http://schemas.openxmlformats.org/officeDocument/2006/relationships/image" Target="../media/image13.jpeg"/><Relationship Id="rId14" Type="http://schemas.openxmlformats.org/officeDocument/2006/relationships/image" Target="../media/image18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101A0-DB90-486C-A954-A0C20956CE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MY" sz="3200" b="1" dirty="0"/>
              <a:t>MEIF</a:t>
            </a:r>
            <a:br>
              <a:rPr lang="en-MY" sz="3200" b="1" dirty="0"/>
            </a:br>
            <a:r>
              <a:rPr lang="en-MY" sz="3200" b="1" dirty="0"/>
              <a:t>Committee Meeting </a:t>
            </a:r>
            <a:br>
              <a:rPr lang="en-MY" sz="3200" b="1" dirty="0"/>
            </a:br>
            <a:br>
              <a:rPr lang="en-MY" sz="3200" b="1" dirty="0"/>
            </a:br>
            <a:r>
              <a:rPr lang="en-MY" sz="3200" b="1" dirty="0"/>
              <a:t>Proposed Action Plan &amp; Calendar</a:t>
            </a:r>
            <a:br>
              <a:rPr lang="en-MY" sz="3200" b="1" dirty="0"/>
            </a:br>
            <a:r>
              <a:rPr lang="en-MY" sz="3200" b="1" dirty="0"/>
              <a:t>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13BEA-FC39-4BBE-80DE-3DCDA5B54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MY" dirty="0"/>
          </a:p>
          <a:p>
            <a:endParaRPr lang="en-MY" dirty="0"/>
          </a:p>
          <a:p>
            <a:r>
              <a:rPr lang="en-MY" dirty="0"/>
              <a:t>Eastin Hotel, </a:t>
            </a:r>
            <a:r>
              <a:rPr lang="en-MY" dirty="0" err="1"/>
              <a:t>Petaling</a:t>
            </a:r>
            <a:r>
              <a:rPr lang="en-MY" dirty="0"/>
              <a:t> Jaya</a:t>
            </a:r>
          </a:p>
          <a:p>
            <a:r>
              <a:rPr lang="en-MY" dirty="0"/>
              <a:t>18</a:t>
            </a:r>
            <a:r>
              <a:rPr lang="en-MY" baseline="30000" dirty="0"/>
              <a:t>th</a:t>
            </a:r>
            <a:r>
              <a:rPr lang="en-MY" dirty="0"/>
              <a:t> March 2021</a:t>
            </a:r>
          </a:p>
        </p:txBody>
      </p:sp>
    </p:spTree>
    <p:extLst>
      <p:ext uri="{BB962C8B-B14F-4D97-AF65-F5344CB8AC3E}">
        <p14:creationId xmlns:p14="http://schemas.microsoft.com/office/powerpoint/2010/main" val="692275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025FB-3466-423C-ADD1-4D0B0848E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68021"/>
            <a:ext cx="9144000" cy="588991"/>
          </a:xfrm>
        </p:spPr>
        <p:txBody>
          <a:bodyPr>
            <a:normAutofit/>
          </a:bodyPr>
          <a:lstStyle/>
          <a:p>
            <a:pPr algn="l"/>
            <a:r>
              <a:rPr lang="en-MY" sz="3200" dirty="0"/>
              <a:t>MEIF meeting – 18 March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6782F3-ABCB-4C0D-975B-308576FC4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2181" y="1317070"/>
            <a:ext cx="9899008" cy="4815281"/>
          </a:xfrm>
        </p:spPr>
        <p:txBody>
          <a:bodyPr>
            <a:normAutofit/>
          </a:bodyPr>
          <a:lstStyle/>
          <a:p>
            <a:pPr algn="l"/>
            <a:r>
              <a:rPr lang="en-MY" sz="2000" dirty="0"/>
              <a:t>Proposed Action Plan for 2021 (Endorsed by MEPN NGC): -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MY" sz="2000" dirty="0"/>
              <a:t>Goals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MY" sz="1600" dirty="0"/>
              <a:t>Shift focus from Productivity Awareness to delivering tangible and measurable outcomes</a:t>
            </a:r>
            <a:endParaRPr lang="en-MY" sz="20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MY" sz="1600" dirty="0"/>
              <a:t>Align goals and strategy among stakeholders (MEPN, MPC, MEIF, Enterprises etc)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MY" sz="2000" dirty="0"/>
              <a:t>MEIF associations to lead and improve individual enterprises’ meaningful participation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MY" sz="2000" dirty="0"/>
              <a:t>Agree on resources to execute strategy (Where? How much? When? Who?)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MY" sz="2000" dirty="0"/>
              <a:t>Update 14 projects in 2019-2020 Roadmap by Work Groups, re-define KPIs &amp; measurements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MY" sz="2000" dirty="0"/>
              <a:t>Leverage on allocated resources to MPC for digital and improvement programmes e.g. P1010, MEVAC etc.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MY" sz="2000" dirty="0"/>
          </a:p>
          <a:p>
            <a:pPr algn="l"/>
            <a:r>
              <a:rPr lang="en-MY" sz="2000" b="1" dirty="0"/>
              <a:t>Goal theme – tangible OUTCOME, scale capable to “Move the Productivity Needle”</a:t>
            </a:r>
          </a:p>
          <a:p>
            <a:pPr algn="l"/>
            <a:endParaRPr lang="en-MY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MY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MY" sz="2000" dirty="0"/>
          </a:p>
        </p:txBody>
      </p:sp>
    </p:spTree>
    <p:extLst>
      <p:ext uri="{BB962C8B-B14F-4D97-AF65-F5344CB8AC3E}">
        <p14:creationId xmlns:p14="http://schemas.microsoft.com/office/powerpoint/2010/main" val="1843853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025FB-3466-423C-ADD1-4D0B0848E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68021"/>
            <a:ext cx="9144000" cy="588991"/>
          </a:xfrm>
        </p:spPr>
        <p:txBody>
          <a:bodyPr>
            <a:normAutofit/>
          </a:bodyPr>
          <a:lstStyle/>
          <a:p>
            <a:pPr algn="l"/>
            <a:r>
              <a:rPr lang="en-MY" sz="3200" dirty="0"/>
              <a:t>MEIF meeting – 18 March 2021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4C7850-4DEE-4784-B6CD-229E6761C016}"/>
              </a:ext>
            </a:extLst>
          </p:cNvPr>
          <p:cNvSpPr txBox="1"/>
          <p:nvPr/>
        </p:nvSpPr>
        <p:spPr>
          <a:xfrm>
            <a:off x="1157682" y="1828800"/>
            <a:ext cx="1493240" cy="477053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MY" sz="1600" b="1" dirty="0"/>
              <a:t>Work Groups</a:t>
            </a:r>
          </a:p>
          <a:p>
            <a:pPr algn="ctr"/>
            <a:endParaRPr lang="en-MY" sz="1600" dirty="0"/>
          </a:p>
          <a:p>
            <a:pPr algn="ctr"/>
            <a:r>
              <a:rPr lang="en-MY" sz="1600" dirty="0"/>
              <a:t>Talent &amp; Manpower</a:t>
            </a:r>
          </a:p>
          <a:p>
            <a:pPr algn="ctr"/>
            <a:endParaRPr lang="en-MY" sz="1600" dirty="0"/>
          </a:p>
          <a:p>
            <a:pPr algn="ctr"/>
            <a:endParaRPr lang="en-MY" sz="1600" dirty="0"/>
          </a:p>
          <a:p>
            <a:pPr algn="ctr"/>
            <a:r>
              <a:rPr lang="en-MY" sz="1600" dirty="0"/>
              <a:t>Productivity</a:t>
            </a:r>
          </a:p>
          <a:p>
            <a:pPr algn="ctr"/>
            <a:r>
              <a:rPr lang="en-MY" sz="1600" dirty="0"/>
              <a:t>&amp;</a:t>
            </a:r>
          </a:p>
          <a:p>
            <a:pPr algn="ctr"/>
            <a:r>
              <a:rPr lang="en-MY" sz="1600" dirty="0"/>
              <a:t>Innovations</a:t>
            </a:r>
          </a:p>
          <a:p>
            <a:pPr algn="ctr"/>
            <a:endParaRPr lang="en-MY" sz="1600" dirty="0"/>
          </a:p>
          <a:p>
            <a:pPr algn="ctr"/>
            <a:endParaRPr lang="en-MY" sz="1600" dirty="0"/>
          </a:p>
          <a:p>
            <a:pPr algn="ctr"/>
            <a:r>
              <a:rPr lang="en-MY" sz="1600" dirty="0"/>
              <a:t>SME Empowerment</a:t>
            </a:r>
          </a:p>
          <a:p>
            <a:pPr algn="ctr"/>
            <a:endParaRPr lang="en-MY" sz="1600" dirty="0"/>
          </a:p>
          <a:p>
            <a:pPr algn="ctr"/>
            <a:endParaRPr lang="en-MY" sz="1600" dirty="0"/>
          </a:p>
          <a:p>
            <a:pPr algn="ctr"/>
            <a:r>
              <a:rPr lang="en-MY" sz="1600" dirty="0"/>
              <a:t>Eco-system</a:t>
            </a:r>
          </a:p>
          <a:p>
            <a:pPr algn="ctr"/>
            <a:endParaRPr lang="en-MY" sz="1600" dirty="0"/>
          </a:p>
          <a:p>
            <a:pPr algn="ctr"/>
            <a:endParaRPr lang="en-MY" sz="1600" dirty="0"/>
          </a:p>
          <a:p>
            <a:pPr algn="ctr"/>
            <a:endParaRPr lang="en-MY" sz="1600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CFB3246B-71C6-40B1-B4D0-A4F30F9203C2}"/>
              </a:ext>
            </a:extLst>
          </p:cNvPr>
          <p:cNvSpPr/>
          <p:nvPr/>
        </p:nvSpPr>
        <p:spPr>
          <a:xfrm>
            <a:off x="3028426" y="2508308"/>
            <a:ext cx="8005892" cy="360727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83519DD9-D7FF-42A2-9E88-BF8358C17AAB}"/>
              </a:ext>
            </a:extLst>
          </p:cNvPr>
          <p:cNvSpPr/>
          <p:nvPr/>
        </p:nvSpPr>
        <p:spPr>
          <a:xfrm>
            <a:off x="3028426" y="3524774"/>
            <a:ext cx="8005892" cy="360727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6FF4C362-FE62-47EC-9BDA-9C9423171B32}"/>
              </a:ext>
            </a:extLst>
          </p:cNvPr>
          <p:cNvSpPr/>
          <p:nvPr/>
        </p:nvSpPr>
        <p:spPr>
          <a:xfrm>
            <a:off x="3028426" y="4667075"/>
            <a:ext cx="8005892" cy="360727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0283422E-7E9C-4672-9497-C16AC99A47D1}"/>
              </a:ext>
            </a:extLst>
          </p:cNvPr>
          <p:cNvSpPr/>
          <p:nvPr/>
        </p:nvSpPr>
        <p:spPr>
          <a:xfrm>
            <a:off x="3028426" y="5532539"/>
            <a:ext cx="8005892" cy="360727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A31906-F571-4009-BA99-9A74A991CDA7}"/>
              </a:ext>
            </a:extLst>
          </p:cNvPr>
          <p:cNvSpPr/>
          <p:nvPr/>
        </p:nvSpPr>
        <p:spPr>
          <a:xfrm>
            <a:off x="3632433" y="1828800"/>
            <a:ext cx="1612085" cy="4770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7B2C5D-C4DF-4658-B6F8-00810C2ED33A}"/>
              </a:ext>
            </a:extLst>
          </p:cNvPr>
          <p:cNvSpPr/>
          <p:nvPr/>
        </p:nvSpPr>
        <p:spPr>
          <a:xfrm>
            <a:off x="6054958" y="1790700"/>
            <a:ext cx="1602997" cy="48467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F84F71-888A-4B93-A3DE-A53049647E21}"/>
              </a:ext>
            </a:extLst>
          </p:cNvPr>
          <p:cNvSpPr/>
          <p:nvPr/>
        </p:nvSpPr>
        <p:spPr>
          <a:xfrm>
            <a:off x="8495251" y="1828801"/>
            <a:ext cx="1658226" cy="48467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3F1279-408C-4745-8A86-D70FA5C07B44}"/>
              </a:ext>
            </a:extLst>
          </p:cNvPr>
          <p:cNvSpPr txBox="1"/>
          <p:nvPr/>
        </p:nvSpPr>
        <p:spPr>
          <a:xfrm>
            <a:off x="3508268" y="1149292"/>
            <a:ext cx="646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dirty="0"/>
              <a:t>   </a:t>
            </a:r>
            <a:r>
              <a:rPr lang="en-MY" b="1" dirty="0"/>
              <a:t>Business Virtual Mentoring Programmes</a:t>
            </a:r>
          </a:p>
          <a:p>
            <a:r>
              <a:rPr lang="en-MY" dirty="0"/>
              <a:t>Productivity 1010		    MEVAC			Cluster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D27D2B-5860-4A5D-AFFB-02F2985C6B8D}"/>
              </a:ext>
            </a:extLst>
          </p:cNvPr>
          <p:cNvSpPr txBox="1"/>
          <p:nvPr/>
        </p:nvSpPr>
        <p:spPr>
          <a:xfrm>
            <a:off x="361428" y="2464536"/>
            <a:ext cx="94485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1400" dirty="0"/>
              <a:t>WG 1</a:t>
            </a:r>
          </a:p>
          <a:p>
            <a:pPr algn="ctr"/>
            <a:endParaRPr lang="en-MY" sz="1400" dirty="0"/>
          </a:p>
          <a:p>
            <a:pPr algn="ctr"/>
            <a:endParaRPr lang="en-MY" sz="1400" dirty="0"/>
          </a:p>
          <a:p>
            <a:pPr algn="ctr"/>
            <a:endParaRPr lang="en-MY" sz="1400" dirty="0"/>
          </a:p>
          <a:p>
            <a:pPr algn="ctr"/>
            <a:endParaRPr lang="en-MY" sz="1400" dirty="0"/>
          </a:p>
          <a:p>
            <a:pPr algn="ctr"/>
            <a:r>
              <a:rPr lang="en-MY" sz="1400" dirty="0"/>
              <a:t>WG 2</a:t>
            </a:r>
          </a:p>
          <a:p>
            <a:pPr algn="ctr"/>
            <a:endParaRPr lang="en-MY" sz="1400" dirty="0"/>
          </a:p>
          <a:p>
            <a:pPr algn="ctr"/>
            <a:endParaRPr lang="en-MY" sz="1400" dirty="0"/>
          </a:p>
          <a:p>
            <a:pPr algn="ctr"/>
            <a:endParaRPr lang="en-MY" sz="1400" dirty="0"/>
          </a:p>
          <a:p>
            <a:pPr algn="ctr"/>
            <a:endParaRPr lang="en-MY" sz="1400" dirty="0"/>
          </a:p>
          <a:p>
            <a:pPr algn="ctr"/>
            <a:r>
              <a:rPr lang="en-MY" sz="1400" dirty="0"/>
              <a:t>WG 3</a:t>
            </a:r>
          </a:p>
          <a:p>
            <a:pPr algn="ctr"/>
            <a:endParaRPr lang="en-MY" sz="1400" dirty="0"/>
          </a:p>
          <a:p>
            <a:pPr algn="ctr"/>
            <a:endParaRPr lang="en-MY" sz="1400" dirty="0"/>
          </a:p>
          <a:p>
            <a:pPr algn="ctr"/>
            <a:endParaRPr lang="en-MY" sz="1400" dirty="0"/>
          </a:p>
          <a:p>
            <a:pPr algn="ctr"/>
            <a:r>
              <a:rPr lang="en-MY" sz="1400" dirty="0"/>
              <a:t>WG 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40314E-2E3C-4525-A835-2B9FB0ECAB07}"/>
              </a:ext>
            </a:extLst>
          </p:cNvPr>
          <p:cNvSpPr txBox="1"/>
          <p:nvPr/>
        </p:nvSpPr>
        <p:spPr>
          <a:xfrm>
            <a:off x="3788229" y="2190925"/>
            <a:ext cx="123661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400" dirty="0"/>
              <a:t>Self diagnostic tool to determine digitization readiness </a:t>
            </a:r>
          </a:p>
          <a:p>
            <a:endParaRPr lang="en-MY" sz="1400" dirty="0"/>
          </a:p>
          <a:p>
            <a:r>
              <a:rPr lang="en-MY" sz="1400" dirty="0"/>
              <a:t>Prioritize and determine areas to digitize</a:t>
            </a:r>
          </a:p>
          <a:p>
            <a:endParaRPr lang="en-MY" sz="1400" dirty="0"/>
          </a:p>
          <a:p>
            <a:r>
              <a:rPr lang="en-MY" sz="1400" dirty="0"/>
              <a:t>Aim at improving overall productivity</a:t>
            </a:r>
          </a:p>
          <a:p>
            <a:endParaRPr lang="en-MY" sz="1400" dirty="0"/>
          </a:p>
          <a:p>
            <a:endParaRPr lang="en-MY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286FF0-4C8F-4A66-85CF-BEAA7949B0E3}"/>
              </a:ext>
            </a:extLst>
          </p:cNvPr>
          <p:cNvSpPr txBox="1"/>
          <p:nvPr/>
        </p:nvSpPr>
        <p:spPr>
          <a:xfrm>
            <a:off x="6096000" y="2185848"/>
            <a:ext cx="13933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400" dirty="0"/>
              <a:t>Virtual Advisory Clinics open to M&amp;E, other Malaysian businesses</a:t>
            </a:r>
          </a:p>
          <a:p>
            <a:endParaRPr lang="en-MY" sz="1400" dirty="0"/>
          </a:p>
          <a:p>
            <a:r>
              <a:rPr lang="en-MY" sz="1400" dirty="0"/>
              <a:t>Channel for enterprises to raise industry related issues</a:t>
            </a:r>
          </a:p>
          <a:p>
            <a:endParaRPr lang="en-MY" sz="1400" dirty="0"/>
          </a:p>
          <a:p>
            <a:r>
              <a:rPr lang="en-MY" sz="1400" dirty="0"/>
              <a:t>Dialogue with advisors from industry</a:t>
            </a:r>
          </a:p>
          <a:p>
            <a:endParaRPr lang="en-MY" sz="1400" dirty="0"/>
          </a:p>
          <a:p>
            <a:r>
              <a:rPr lang="en-MY" sz="1400" dirty="0"/>
              <a:t>Services offered free of charge to participants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0FAB0F-6E01-4FB7-AD1B-B4C187081802}"/>
              </a:ext>
            </a:extLst>
          </p:cNvPr>
          <p:cNvSpPr txBox="1"/>
          <p:nvPr/>
        </p:nvSpPr>
        <p:spPr>
          <a:xfrm>
            <a:off x="8575342" y="2181486"/>
            <a:ext cx="13785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400" dirty="0"/>
              <a:t>Physical or virtual clusters to achieve higher capabilities and capacities to serve industry</a:t>
            </a:r>
          </a:p>
          <a:p>
            <a:endParaRPr lang="en-MY" sz="1400" dirty="0"/>
          </a:p>
          <a:p>
            <a:r>
              <a:rPr lang="en-MY" sz="1400" dirty="0"/>
              <a:t>Clusters have proven to be highly effective in Germany, Taiwan etc.</a:t>
            </a:r>
          </a:p>
          <a:p>
            <a:endParaRPr lang="en-MY" sz="1400" dirty="0"/>
          </a:p>
          <a:p>
            <a:r>
              <a:rPr lang="en-MY" sz="1400" dirty="0"/>
              <a:t>Link to Centre of Excellence (COEs) </a:t>
            </a:r>
          </a:p>
          <a:p>
            <a:endParaRPr lang="en-MY" sz="1400" dirty="0"/>
          </a:p>
        </p:txBody>
      </p:sp>
    </p:spTree>
    <p:extLst>
      <p:ext uri="{BB962C8B-B14F-4D97-AF65-F5344CB8AC3E}">
        <p14:creationId xmlns:p14="http://schemas.microsoft.com/office/powerpoint/2010/main" val="1037537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58219317-0750-4456-BF51-AF58F1163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419" y="989776"/>
            <a:ext cx="9386873" cy="5280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134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E21B16-9E79-4BB4-9233-8C69BE6EEB07}"/>
              </a:ext>
            </a:extLst>
          </p:cNvPr>
          <p:cNvSpPr txBox="1"/>
          <p:nvPr/>
        </p:nvSpPr>
        <p:spPr>
          <a:xfrm>
            <a:off x="2936147" y="2004969"/>
            <a:ext cx="57800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2800" dirty="0"/>
              <a:t>Proposed Way Forward</a:t>
            </a:r>
          </a:p>
          <a:p>
            <a:pPr algn="ctr"/>
            <a:r>
              <a:rPr lang="en-MY" sz="2800" dirty="0"/>
              <a:t>For </a:t>
            </a:r>
          </a:p>
          <a:p>
            <a:pPr algn="ctr"/>
            <a:r>
              <a:rPr lang="en-MY" sz="2800" dirty="0"/>
              <a:t>MEIF &amp; MEPN</a:t>
            </a:r>
          </a:p>
          <a:p>
            <a:pPr algn="ctr"/>
            <a:endParaRPr lang="en-MY" sz="2800" dirty="0"/>
          </a:p>
          <a:p>
            <a:pPr algn="ctr"/>
            <a:r>
              <a:rPr lang="en-MY" sz="2800" dirty="0"/>
              <a:t>2021 </a:t>
            </a:r>
          </a:p>
        </p:txBody>
      </p:sp>
    </p:spTree>
    <p:extLst>
      <p:ext uri="{BB962C8B-B14F-4D97-AF65-F5344CB8AC3E}">
        <p14:creationId xmlns:p14="http://schemas.microsoft.com/office/powerpoint/2010/main" val="781567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025FB-3466-423C-ADD1-4D0B0848E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7772" y="468021"/>
            <a:ext cx="9144000" cy="588991"/>
          </a:xfrm>
        </p:spPr>
        <p:txBody>
          <a:bodyPr>
            <a:normAutofit/>
          </a:bodyPr>
          <a:lstStyle/>
          <a:p>
            <a:pPr algn="l"/>
            <a:r>
              <a:rPr lang="en-MY" sz="3200" dirty="0"/>
              <a:t>MEIF meeting – 18 March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6782F3-ABCB-4C0D-975B-308576FC4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9716" y="1258347"/>
            <a:ext cx="10094753" cy="5251510"/>
          </a:xfrm>
        </p:spPr>
        <p:txBody>
          <a:bodyPr>
            <a:normAutofit/>
          </a:bodyPr>
          <a:lstStyle/>
          <a:p>
            <a:pPr algn="l"/>
            <a:r>
              <a:rPr lang="en-MY" sz="2000" dirty="0"/>
              <a:t>Proposed Action Plan &amp; Calendar for 2021: -</a:t>
            </a:r>
          </a:p>
          <a:p>
            <a:pPr algn="l"/>
            <a:endParaRPr lang="en-MY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MY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MY" sz="2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2D2585B-90B3-461D-B9B5-1BB3365514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016533"/>
              </p:ext>
            </p:extLst>
          </p:nvPr>
        </p:nvGraphicFramePr>
        <p:xfrm>
          <a:off x="880844" y="1810236"/>
          <a:ext cx="9580228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6888">
                  <a:extLst>
                    <a:ext uri="{9D8B030D-6E8A-4147-A177-3AD203B41FA5}">
                      <a16:colId xmlns:a16="http://schemas.microsoft.com/office/drawing/2014/main" val="2246711141"/>
                    </a:ext>
                  </a:extLst>
                </a:gridCol>
                <a:gridCol w="3141927">
                  <a:extLst>
                    <a:ext uri="{9D8B030D-6E8A-4147-A177-3AD203B41FA5}">
                      <a16:colId xmlns:a16="http://schemas.microsoft.com/office/drawing/2014/main" val="2033315007"/>
                    </a:ext>
                  </a:extLst>
                </a:gridCol>
                <a:gridCol w="1971413">
                  <a:extLst>
                    <a:ext uri="{9D8B030D-6E8A-4147-A177-3AD203B41FA5}">
                      <a16:colId xmlns:a16="http://schemas.microsoft.com/office/drawing/2014/main" val="4191892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By Whom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Timeline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678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/>
                        <a:t>Align &amp; endorse the proposed MEIF 2021 Action Plan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MEIF Members representative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March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41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/>
                        <a:t>Respective MEIF member associations to hold forum on productivity &amp; programmes for committee/members, facilitated by MPC/MEPN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MSTMA/MEMA/TEEAM/</a:t>
                      </a:r>
                    </a:p>
                    <a:p>
                      <a:pPr algn="ctr"/>
                      <a:r>
                        <a:rPr lang="en-MY" sz="1600" dirty="0"/>
                        <a:t>MATA/MMCOA1987/</a:t>
                      </a:r>
                    </a:p>
                    <a:p>
                      <a:pPr algn="ctr"/>
                      <a:r>
                        <a:rPr lang="en-MY" sz="1600" dirty="0"/>
                        <a:t>SMEAM</a:t>
                      </a:r>
                    </a:p>
                    <a:p>
                      <a:pPr algn="ctr"/>
                      <a:r>
                        <a:rPr lang="en-MY" sz="1600" dirty="0"/>
                        <a:t>Association President, Secretariat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March ~ April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006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/>
                        <a:t>Target 150 companies from MEIF to participate in at least one MPC productivity programme within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MEIF Secretariat &amp; associations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April to November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161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/>
                        <a:t>3 Training sessions on digital solutions to improve productivity e.g. Field Service Management (FSM), Customer Relationship Management (CSM), Smart Manufacturing &amp; Lean processes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MEPN/MPC/MEIF</a:t>
                      </a:r>
                    </a:p>
                    <a:p>
                      <a:pPr algn="ctr"/>
                      <a:r>
                        <a:rPr lang="en-MY" sz="1600" dirty="0"/>
                        <a:t>&amp;</a:t>
                      </a:r>
                    </a:p>
                    <a:p>
                      <a:pPr algn="ctr"/>
                      <a:r>
                        <a:rPr lang="en-MY" sz="1600" dirty="0"/>
                        <a:t>Training Provider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April to November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7555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2DDC8E6-D785-4E45-BAB9-CF45B7FBB252}"/>
              </a:ext>
            </a:extLst>
          </p:cNvPr>
          <p:cNvSpPr txBox="1"/>
          <p:nvPr/>
        </p:nvSpPr>
        <p:spPr>
          <a:xfrm>
            <a:off x="880844" y="5805182"/>
            <a:ext cx="9580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/>
              <a:t>Cooperation from each associations to get their members to participate in various improvement programmes is crucial to achieve the desired outcome</a:t>
            </a:r>
          </a:p>
        </p:txBody>
      </p:sp>
    </p:spTree>
    <p:extLst>
      <p:ext uri="{BB962C8B-B14F-4D97-AF65-F5344CB8AC3E}">
        <p14:creationId xmlns:p14="http://schemas.microsoft.com/office/powerpoint/2010/main" val="644363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1E543E8-3357-4D7F-9479-62C96249A637}"/>
              </a:ext>
            </a:extLst>
          </p:cNvPr>
          <p:cNvSpPr txBox="1"/>
          <p:nvPr/>
        </p:nvSpPr>
        <p:spPr>
          <a:xfrm>
            <a:off x="4118994" y="2885813"/>
            <a:ext cx="36911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44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344478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1E543E8-3357-4D7F-9479-62C96249A637}"/>
              </a:ext>
            </a:extLst>
          </p:cNvPr>
          <p:cNvSpPr txBox="1"/>
          <p:nvPr/>
        </p:nvSpPr>
        <p:spPr>
          <a:xfrm>
            <a:off x="3078758" y="2801923"/>
            <a:ext cx="6216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MY" sz="3200" dirty="0"/>
              <a:t>Examples of MEVAC Follow up </a:t>
            </a:r>
          </a:p>
        </p:txBody>
      </p:sp>
    </p:spTree>
    <p:extLst>
      <p:ext uri="{BB962C8B-B14F-4D97-AF65-F5344CB8AC3E}">
        <p14:creationId xmlns:p14="http://schemas.microsoft.com/office/powerpoint/2010/main" val="1792776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12EEE99-2268-4798-AE36-EEAB9D97D6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942" y="424768"/>
            <a:ext cx="9144000" cy="588962"/>
          </a:xfrm>
        </p:spPr>
        <p:txBody>
          <a:bodyPr>
            <a:normAutofit fontScale="90000"/>
          </a:bodyPr>
          <a:lstStyle/>
          <a:p>
            <a:pPr algn="l"/>
            <a:r>
              <a:rPr lang="en-MY" sz="2800" dirty="0"/>
              <a:t>Example of MEVAC follow up: -  </a:t>
            </a:r>
            <a:br>
              <a:rPr lang="en-MY" sz="2800" dirty="0"/>
            </a:br>
            <a:r>
              <a:rPr lang="en-MY" sz="2700" dirty="0"/>
              <a:t>New Market Development &amp; Export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D60B6E2-E87B-40A9-A377-C111D1B337B9}"/>
              </a:ext>
            </a:extLst>
          </p:cNvPr>
          <p:cNvSpPr txBox="1">
            <a:spLocks/>
          </p:cNvSpPr>
          <p:nvPr/>
        </p:nvSpPr>
        <p:spPr>
          <a:xfrm>
            <a:off x="1070994" y="1258347"/>
            <a:ext cx="9406856" cy="4815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MY" sz="2000" dirty="0"/>
              <a:t>Typical Challenges faced : -</a:t>
            </a:r>
          </a:p>
          <a:p>
            <a:pPr marL="342900" indent="-342900"/>
            <a:r>
              <a:rPr lang="en-MY" sz="2000" dirty="0"/>
              <a:t>How to expand into a new (particularly export) market?</a:t>
            </a:r>
          </a:p>
          <a:p>
            <a:pPr marL="342900" indent="-342900"/>
            <a:r>
              <a:rPr lang="en-MY" sz="2000" dirty="0"/>
              <a:t>Readiness to export?</a:t>
            </a:r>
          </a:p>
          <a:p>
            <a:pPr marL="342900" indent="-342900"/>
            <a:r>
              <a:rPr lang="en-MY" sz="2000" dirty="0"/>
              <a:t>Insufficient scale to participate in large order quantities </a:t>
            </a:r>
          </a:p>
          <a:p>
            <a:pPr marL="342900" indent="-342900"/>
            <a:r>
              <a:rPr lang="en-MY" sz="2000" dirty="0"/>
              <a:t>Highly competitive landscape, especially against Chinese players</a:t>
            </a:r>
          </a:p>
          <a:p>
            <a:pPr marL="0" indent="0">
              <a:buNone/>
            </a:pPr>
            <a:endParaRPr lang="en-MY" sz="2000" dirty="0"/>
          </a:p>
          <a:p>
            <a:pPr marL="0" indent="0">
              <a:buNone/>
            </a:pPr>
            <a:r>
              <a:rPr lang="en-MY" sz="2000" dirty="0"/>
              <a:t>Follow up actions taken: -</a:t>
            </a:r>
          </a:p>
          <a:p>
            <a:r>
              <a:rPr lang="en-MY" sz="2000" dirty="0"/>
              <a:t>Ongoing engagements with MATRADE</a:t>
            </a:r>
          </a:p>
          <a:p>
            <a:r>
              <a:rPr lang="en-MY" sz="2000" dirty="0"/>
              <a:t>Assessment using ERAT (Export Readiness Assessment Tool)</a:t>
            </a:r>
          </a:p>
          <a:p>
            <a:r>
              <a:rPr lang="en-MY" sz="2000" dirty="0"/>
              <a:t>Identify potential interventions to close internal and/or external gaps </a:t>
            </a:r>
          </a:p>
          <a:p>
            <a:r>
              <a:rPr lang="en-MY" sz="2000" dirty="0"/>
              <a:t>Networking &amp; buyer – seller linkages</a:t>
            </a:r>
          </a:p>
          <a:p>
            <a:pPr marL="342900" indent="-342900"/>
            <a:endParaRPr lang="en-MY" sz="2000" dirty="0"/>
          </a:p>
        </p:txBody>
      </p:sp>
    </p:spTree>
    <p:extLst>
      <p:ext uri="{BB962C8B-B14F-4D97-AF65-F5344CB8AC3E}">
        <p14:creationId xmlns:p14="http://schemas.microsoft.com/office/powerpoint/2010/main" val="3375433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12EEE99-2268-4798-AE36-EEAB9D97D6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942" y="746995"/>
            <a:ext cx="9144000" cy="588962"/>
          </a:xfrm>
        </p:spPr>
        <p:txBody>
          <a:bodyPr>
            <a:normAutofit fontScale="90000"/>
          </a:bodyPr>
          <a:lstStyle/>
          <a:p>
            <a:pPr algn="l"/>
            <a:r>
              <a:rPr lang="en-MY" sz="2800" b="1" dirty="0"/>
              <a:t>Example of Digitalization solution</a:t>
            </a:r>
            <a:br>
              <a:rPr lang="en-MY" sz="2800" b="1" dirty="0"/>
            </a:br>
            <a:r>
              <a:rPr lang="en-MY" sz="2800" b="1" dirty="0"/>
              <a:t>Customers and assets management outsider company premises : -  </a:t>
            </a:r>
            <a:br>
              <a:rPr lang="en-MY" sz="2800" b="1" dirty="0"/>
            </a:br>
            <a:endParaRPr lang="en-MY" sz="2700" b="1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D60B6E2-E87B-40A9-A377-C111D1B337B9}"/>
              </a:ext>
            </a:extLst>
          </p:cNvPr>
          <p:cNvSpPr txBox="1">
            <a:spLocks/>
          </p:cNvSpPr>
          <p:nvPr/>
        </p:nvSpPr>
        <p:spPr>
          <a:xfrm>
            <a:off x="1070994" y="1258347"/>
            <a:ext cx="9406856" cy="4815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MY" sz="2000" dirty="0"/>
              <a:t>Typical Challenges faced in Field Service Management (FSM): -</a:t>
            </a:r>
          </a:p>
          <a:p>
            <a:pPr marL="342900" indent="-342900"/>
            <a:r>
              <a:rPr lang="en-MY" sz="2000" dirty="0"/>
              <a:t>Scheduling and dispatching of technicians</a:t>
            </a:r>
          </a:p>
          <a:p>
            <a:pPr marL="342900" indent="-342900"/>
            <a:r>
              <a:rPr lang="en-MY" sz="2000" dirty="0"/>
              <a:t>“Invoice shocks or surprises” – disputes and long delays over billing</a:t>
            </a:r>
          </a:p>
          <a:p>
            <a:pPr marL="342900" indent="-342900"/>
            <a:r>
              <a:rPr lang="en-MY" sz="2000" dirty="0"/>
              <a:t>“Mileage” claim disputes </a:t>
            </a:r>
          </a:p>
          <a:p>
            <a:pPr marL="342900" indent="-342900"/>
            <a:r>
              <a:rPr lang="en-MY" sz="2000" dirty="0"/>
              <a:t>Journey management related issues (road accidents, traffic related offences involving company vehicles)</a:t>
            </a:r>
          </a:p>
          <a:p>
            <a:pPr marL="342900" indent="-342900"/>
            <a:r>
              <a:rPr lang="en-MY" sz="2000" dirty="0"/>
              <a:t>Low “First time-fixed-rate”</a:t>
            </a:r>
          </a:p>
          <a:p>
            <a:pPr marL="342900" indent="-342900"/>
            <a:r>
              <a:rPr lang="en-MY" sz="2000" dirty="0"/>
              <a:t>Limited access to previous work done and service history for equipment</a:t>
            </a:r>
          </a:p>
          <a:p>
            <a:pPr marL="342900" indent="-342900"/>
            <a:r>
              <a:rPr lang="en-MY" sz="2000" dirty="0"/>
              <a:t>Multiple trips to get parts and manuals</a:t>
            </a:r>
          </a:p>
          <a:p>
            <a:pPr marL="342900" indent="-342900"/>
            <a:r>
              <a:rPr lang="en-MY" sz="2000" dirty="0"/>
              <a:t>Billing delays and disputes</a:t>
            </a:r>
          </a:p>
          <a:p>
            <a:pPr marL="342900" indent="-342900"/>
            <a:r>
              <a:rPr lang="en-MY" sz="2000" dirty="0"/>
              <a:t>Manual intervention to settle disputed claims</a:t>
            </a:r>
          </a:p>
          <a:p>
            <a:pPr marL="342900" indent="-342900"/>
            <a:r>
              <a:rPr lang="en-MY" sz="2000" dirty="0"/>
              <a:t>Delays and errors in data entry to accounting system</a:t>
            </a:r>
          </a:p>
          <a:p>
            <a:pPr marL="0" indent="0">
              <a:buNone/>
            </a:pPr>
            <a:endParaRPr lang="en-MY" sz="2000" dirty="0"/>
          </a:p>
          <a:p>
            <a:pPr marL="0" indent="0">
              <a:buNone/>
            </a:pPr>
            <a:endParaRPr lang="en-MY" sz="2000" dirty="0"/>
          </a:p>
          <a:p>
            <a:pPr marL="342900" indent="-342900"/>
            <a:endParaRPr lang="en-MY" sz="2000" dirty="0"/>
          </a:p>
        </p:txBody>
      </p:sp>
    </p:spTree>
    <p:extLst>
      <p:ext uri="{BB962C8B-B14F-4D97-AF65-F5344CB8AC3E}">
        <p14:creationId xmlns:p14="http://schemas.microsoft.com/office/powerpoint/2010/main" val="2515177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D533B-AC10-455A-BA77-852C25537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46784"/>
            <a:ext cx="5181600" cy="4351338"/>
          </a:xfrm>
        </p:spPr>
        <p:txBody>
          <a:bodyPr/>
          <a:lstStyle/>
          <a:p>
            <a:pPr marL="0" indent="0">
              <a:buNone/>
            </a:pPr>
            <a:endParaRPr lang="en-MY" dirty="0"/>
          </a:p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D0D31E-6E04-4110-81E5-24F5103BC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55173"/>
            <a:ext cx="5181600" cy="4815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MY" sz="2000" dirty="0"/>
              <a:t>FSM Benefits: -</a:t>
            </a:r>
          </a:p>
          <a:p>
            <a:r>
              <a:rPr lang="en-MY" sz="2000" dirty="0"/>
              <a:t>Better able to meet Customers Expectations</a:t>
            </a:r>
          </a:p>
          <a:p>
            <a:r>
              <a:rPr lang="en-MY" sz="2000" dirty="0"/>
              <a:t>Better utilization of equipment and manpower</a:t>
            </a:r>
          </a:p>
          <a:p>
            <a:r>
              <a:rPr lang="en-MY" sz="2000" dirty="0"/>
              <a:t>Higher productivity &amp; cost management</a:t>
            </a:r>
          </a:p>
          <a:p>
            <a:r>
              <a:rPr lang="en-MY" sz="2000" dirty="0"/>
              <a:t>Increase “first time-fixed-rate”</a:t>
            </a:r>
          </a:p>
          <a:p>
            <a:r>
              <a:rPr lang="en-MY" sz="2000" dirty="0"/>
              <a:t>Access to data and technology</a:t>
            </a:r>
          </a:p>
          <a:p>
            <a:r>
              <a:rPr lang="en-MY" sz="2000" dirty="0"/>
              <a:t>Reduce data entry &amp; errors</a:t>
            </a:r>
          </a:p>
          <a:p>
            <a:r>
              <a:rPr lang="en-MY" sz="2000" dirty="0"/>
              <a:t>Reduce “invoice shocks” &amp; disputes</a:t>
            </a:r>
          </a:p>
          <a:p>
            <a:r>
              <a:rPr lang="en-MY" sz="2000" dirty="0"/>
              <a:t>Audit trial and history</a:t>
            </a:r>
          </a:p>
          <a:p>
            <a:endParaRPr lang="en-MY" sz="2000" dirty="0"/>
          </a:p>
          <a:p>
            <a:endParaRPr lang="en-MY" sz="20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75C48D1-7990-47BB-BDF8-335AF75A8F6E}"/>
              </a:ext>
            </a:extLst>
          </p:cNvPr>
          <p:cNvSpPr txBox="1">
            <a:spLocks/>
          </p:cNvSpPr>
          <p:nvPr/>
        </p:nvSpPr>
        <p:spPr>
          <a:xfrm>
            <a:off x="1070994" y="1258347"/>
            <a:ext cx="4648200" cy="4815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MY" sz="2000" dirty="0"/>
              <a:t>What a typical FSM includes: -</a:t>
            </a:r>
          </a:p>
          <a:p>
            <a:pPr marL="342900" indent="-342900"/>
            <a:r>
              <a:rPr lang="en-MY" sz="2000" dirty="0"/>
              <a:t>Manage technicians activities</a:t>
            </a:r>
          </a:p>
          <a:p>
            <a:pPr marL="342900" indent="-342900"/>
            <a:r>
              <a:rPr lang="en-MY" sz="2000" dirty="0"/>
              <a:t>Real time location of service vehicles</a:t>
            </a:r>
          </a:p>
          <a:p>
            <a:pPr marL="342900" indent="-342900"/>
            <a:r>
              <a:rPr lang="en-MY" sz="2000" dirty="0"/>
              <a:t>Scheduling and dispatching of technicians</a:t>
            </a:r>
          </a:p>
          <a:p>
            <a:pPr marL="342900" indent="-342900"/>
            <a:r>
              <a:rPr lang="en-MY" sz="2000" dirty="0"/>
              <a:t>Monitor &amp; help to ensure driver safety</a:t>
            </a:r>
          </a:p>
          <a:p>
            <a:pPr marL="342900" indent="-342900"/>
            <a:r>
              <a:rPr lang="en-MY" sz="2000" dirty="0"/>
              <a:t>Access to work and parts manuals</a:t>
            </a:r>
          </a:p>
          <a:p>
            <a:pPr marL="342900" indent="-342900"/>
            <a:r>
              <a:rPr lang="en-MY" sz="2000" dirty="0"/>
              <a:t>Inventory of parts and consumables</a:t>
            </a:r>
          </a:p>
          <a:p>
            <a:pPr marL="342900" indent="-342900"/>
            <a:r>
              <a:rPr lang="en-MY" sz="2000" dirty="0"/>
              <a:t>Billing &amp; accounting (if necessary)</a:t>
            </a:r>
          </a:p>
          <a:p>
            <a:pPr marL="342900" indent="-342900"/>
            <a:r>
              <a:rPr lang="en-MY" sz="2000" dirty="0"/>
              <a:t>Time management</a:t>
            </a:r>
          </a:p>
          <a:p>
            <a:pPr marL="342900" indent="-342900"/>
            <a:r>
              <a:rPr lang="en-MY" sz="2000" dirty="0"/>
              <a:t>Link to back office (if necessary)</a:t>
            </a:r>
          </a:p>
          <a:p>
            <a:pPr marL="342900" indent="-342900"/>
            <a:endParaRPr lang="en-MY" sz="2000" dirty="0"/>
          </a:p>
          <a:p>
            <a:pPr marL="342900" indent="-342900"/>
            <a:endParaRPr lang="en-MY" sz="20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782D262-FCA3-4526-8B16-141CD50C9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364" y="147404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en-MY" sz="2800" dirty="0"/>
              <a:t>  </a:t>
            </a:r>
            <a:br>
              <a:rPr lang="en-MY" sz="2800" dirty="0"/>
            </a:br>
            <a:r>
              <a:rPr lang="en-MY" sz="2700" dirty="0"/>
              <a:t>Field Service Management (FSM)</a:t>
            </a:r>
          </a:p>
        </p:txBody>
      </p:sp>
    </p:spTree>
    <p:extLst>
      <p:ext uri="{BB962C8B-B14F-4D97-AF65-F5344CB8AC3E}">
        <p14:creationId xmlns:p14="http://schemas.microsoft.com/office/powerpoint/2010/main" val="1066842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1CEC7-915C-40DE-8194-1A01980F1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013"/>
            <a:ext cx="10515600" cy="599609"/>
          </a:xfrm>
        </p:spPr>
        <p:txBody>
          <a:bodyPr>
            <a:normAutofit/>
          </a:bodyPr>
          <a:lstStyle/>
          <a:p>
            <a:r>
              <a:rPr lang="en-US" sz="2400" b="1" dirty="0"/>
              <a:t>Recap - MEIF AGM (24 September 2020) </a:t>
            </a:r>
            <a:endParaRPr lang="en-MY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76E8E1-CF03-409A-AA51-F12AD126F5AC}"/>
              </a:ext>
            </a:extLst>
          </p:cNvPr>
          <p:cNvSpPr txBox="1"/>
          <p:nvPr/>
        </p:nvSpPr>
        <p:spPr>
          <a:xfrm>
            <a:off x="838200" y="1073787"/>
            <a:ext cx="105959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Recommendations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MEPN to continue efforts to build effective bridge between public and private sectors towards improving productivity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Build on the MEVAC (M&amp;E Virtual Advisory Clinic) initiative that proved successful to engage M&amp;E players, who are willing to adopt changes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MEPN initiatives to enhance awareness, support available and importance of productivity gains, essential to ensure sustainability through main stream and social 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Encouraging use of MPC online productivity and business excellence evaluation tools to determine current productivity base lines and “Qualitative” 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Continue to invest in building momentum to make “Quantitative” productivity improvements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dirty="0"/>
              <a:t>Encourage “Blue Ocean” thinking and prepare to challenge entrenched “status quo” mentality, especially among SMEs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MY" dirty="0"/>
          </a:p>
          <a:p>
            <a:r>
              <a:rPr lang="en-MY" b="1" dirty="0"/>
              <a:t>MEPN appeals to MEIF members to disseminate information of assistance and support available; members are welcomed to participate in programmes meant to assist enterprises in the M&amp;E sector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219596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74FB4-A820-43E8-8FBF-55F1A990C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0886"/>
          </a:xfrm>
        </p:spPr>
        <p:txBody>
          <a:bodyPr>
            <a:normAutofit/>
          </a:bodyPr>
          <a:lstStyle/>
          <a:p>
            <a:r>
              <a:rPr lang="en-MY" sz="2800" dirty="0"/>
              <a:t>Field Service Management (FSM)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D533B-AC10-455A-BA77-852C25537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46784"/>
            <a:ext cx="5181600" cy="4351338"/>
          </a:xfrm>
        </p:spPr>
        <p:txBody>
          <a:bodyPr/>
          <a:lstStyle/>
          <a:p>
            <a:pPr marL="0" indent="0">
              <a:buNone/>
            </a:pPr>
            <a:endParaRPr lang="en-MY" dirty="0"/>
          </a:p>
          <a:p>
            <a:endParaRPr lang="en-MY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75C48D1-7990-47BB-BDF8-335AF75A8F6E}"/>
              </a:ext>
            </a:extLst>
          </p:cNvPr>
          <p:cNvSpPr txBox="1">
            <a:spLocks/>
          </p:cNvSpPr>
          <p:nvPr/>
        </p:nvSpPr>
        <p:spPr>
          <a:xfrm>
            <a:off x="1070993" y="1258347"/>
            <a:ext cx="10686997" cy="2975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MY" sz="2000" dirty="0"/>
              <a:t>Some Examples : -</a:t>
            </a:r>
          </a:p>
          <a:p>
            <a:pPr marL="0" indent="0">
              <a:buNone/>
            </a:pPr>
            <a:r>
              <a:rPr lang="en-MY" sz="2000" dirty="0"/>
              <a:t>https://youtu.be/xSkJAUr7jAg</a:t>
            </a:r>
          </a:p>
          <a:p>
            <a:pPr marL="0" indent="0">
              <a:buNone/>
            </a:pPr>
            <a:r>
              <a:rPr lang="en-MY" sz="2000" dirty="0">
                <a:hlinkClick r:id="rId4"/>
              </a:rPr>
              <a:t>https://youtu.be/JVN1tPYAWSo</a:t>
            </a:r>
            <a:endParaRPr lang="en-MY" sz="2000" dirty="0"/>
          </a:p>
          <a:p>
            <a:pPr marL="0" indent="0">
              <a:buNone/>
            </a:pPr>
            <a:endParaRPr lang="en-MY" sz="2000" dirty="0"/>
          </a:p>
          <a:p>
            <a:pPr marL="0" indent="0">
              <a:buNone/>
            </a:pPr>
            <a:endParaRPr lang="en-MY" sz="2000" dirty="0"/>
          </a:p>
          <a:p>
            <a:pPr marL="0" indent="0">
              <a:buNone/>
            </a:pPr>
            <a:endParaRPr lang="en-MY" sz="2000" dirty="0"/>
          </a:p>
          <a:p>
            <a:pPr marL="0" indent="0">
              <a:buNone/>
            </a:pPr>
            <a:r>
              <a:rPr lang="en-MY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https://www.youtube.com/watch?edufilter=NULL&amp;v=n7LdSTadt4E</a:t>
            </a:r>
            <a:endParaRPr lang="en-MY" sz="2000" dirty="0"/>
          </a:p>
          <a:p>
            <a:pPr marL="0" indent="0">
              <a:buNone/>
            </a:pPr>
            <a:endParaRPr lang="en-MY" sz="2000" dirty="0"/>
          </a:p>
        </p:txBody>
      </p:sp>
      <p:pic>
        <p:nvPicPr>
          <p:cNvPr id="4" name="Online Media 3" title="IFS Field Service Management">
            <a:hlinkClick r:id="" action="ppaction://media"/>
            <a:extLst>
              <a:ext uri="{FF2B5EF4-FFF2-40B4-BE49-F238E27FC236}">
                <a16:creationId xmlns:a16="http://schemas.microsoft.com/office/drawing/2014/main" id="{1C2F4ACE-A8FE-43D5-91D3-F427C4DFD7F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8990489" y="1359727"/>
            <a:ext cx="2540000" cy="1435100"/>
          </a:xfrm>
          <a:prstGeom prst="rect">
            <a:avLst/>
          </a:prstGeom>
        </p:spPr>
      </p:pic>
      <p:pic>
        <p:nvPicPr>
          <p:cNvPr id="6" name="Online Media 5" title="Field Service Management Software: B2B Tech Topics">
            <a:hlinkClick r:id="" action="ppaction://media"/>
            <a:extLst>
              <a:ext uri="{FF2B5EF4-FFF2-40B4-BE49-F238E27FC236}">
                <a16:creationId xmlns:a16="http://schemas.microsoft.com/office/drawing/2014/main" id="{F76A1B2B-6584-4910-A860-F3C83043C54C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7"/>
          <a:stretch>
            <a:fillRect/>
          </a:stretch>
        </p:blipFill>
        <p:spPr>
          <a:xfrm>
            <a:off x="5293135" y="1339847"/>
            <a:ext cx="2540000" cy="14351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DDFA00A-ACFC-4E66-923A-C7DAE04B9C65}"/>
              </a:ext>
            </a:extLst>
          </p:cNvPr>
          <p:cNvSpPr txBox="1"/>
          <p:nvPr/>
        </p:nvSpPr>
        <p:spPr>
          <a:xfrm>
            <a:off x="1090821" y="4497313"/>
            <a:ext cx="60976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https://www.ifs.com/corp/solutions/service-management/mobile-field-service/#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9544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1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74FB4-A820-43E8-8FBF-55F1A990C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0886"/>
          </a:xfrm>
        </p:spPr>
        <p:txBody>
          <a:bodyPr>
            <a:normAutofit/>
          </a:bodyPr>
          <a:lstStyle/>
          <a:p>
            <a:r>
              <a:rPr lang="en-MY" sz="2800" dirty="0"/>
              <a:t>Field Service Management (FSM)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D533B-AC10-455A-BA77-852C25537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46784"/>
            <a:ext cx="5181600" cy="4351338"/>
          </a:xfrm>
        </p:spPr>
        <p:txBody>
          <a:bodyPr/>
          <a:lstStyle/>
          <a:p>
            <a:pPr marL="0" indent="0">
              <a:buNone/>
            </a:pPr>
            <a:endParaRPr lang="en-MY" dirty="0"/>
          </a:p>
          <a:p>
            <a:endParaRPr lang="en-MY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75C48D1-7990-47BB-BDF8-335AF75A8F6E}"/>
              </a:ext>
            </a:extLst>
          </p:cNvPr>
          <p:cNvSpPr txBox="1">
            <a:spLocks/>
          </p:cNvSpPr>
          <p:nvPr/>
        </p:nvSpPr>
        <p:spPr>
          <a:xfrm>
            <a:off x="1070994" y="1258347"/>
            <a:ext cx="9406856" cy="4815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MY" sz="2000" dirty="0"/>
              <a:t>FSM are available either as a module, integrated within a main stream ERP software or stand-alone installation</a:t>
            </a:r>
          </a:p>
          <a:p>
            <a:r>
              <a:rPr lang="en-MY" sz="2000" dirty="0"/>
              <a:t>Integrated ERP e.g. Microsoft Dynamics 365, IFS and many others</a:t>
            </a:r>
          </a:p>
          <a:p>
            <a:r>
              <a:rPr lang="en-MY" sz="2000" dirty="0"/>
              <a:t>Stand-alone solutions, typically available on Cloud subscription can be a starting point (combined with accounting software in varying extent)</a:t>
            </a:r>
          </a:p>
          <a:p>
            <a:r>
              <a:rPr lang="en-MY" sz="2000" dirty="0"/>
              <a:t>Salesforce.com – outsourced end-to-end back office services provider on subscription through Cloud computing</a:t>
            </a:r>
          </a:p>
          <a:p>
            <a:r>
              <a:rPr lang="en-MY" sz="2000" dirty="0"/>
              <a:t>FSM and CRM are often offered in combination</a:t>
            </a:r>
          </a:p>
          <a:p>
            <a:endParaRPr lang="en-MY" sz="2000" dirty="0"/>
          </a:p>
          <a:p>
            <a:pPr marL="0" indent="0">
              <a:buNone/>
            </a:pPr>
            <a:r>
              <a:rPr lang="en-MY" sz="2000" dirty="0"/>
              <a:t>MEPN is engaging Malaysia IT companies e.g. </a:t>
            </a:r>
            <a:r>
              <a:rPr lang="en-MY" sz="2000" dirty="0" err="1"/>
              <a:t>SalesConnection</a:t>
            </a:r>
            <a:r>
              <a:rPr lang="en-MY" sz="2000" dirty="0"/>
              <a:t>, </a:t>
            </a:r>
            <a:r>
              <a:rPr lang="en-MY" sz="2000" dirty="0" err="1"/>
              <a:t>Censoft</a:t>
            </a:r>
            <a:r>
              <a:rPr lang="en-MY" sz="2000" dirty="0"/>
              <a:t> (Acumatica solutions), </a:t>
            </a:r>
            <a:r>
              <a:rPr lang="en-MY" sz="2000" dirty="0" err="1"/>
              <a:t>Openwave</a:t>
            </a:r>
            <a:r>
              <a:rPr lang="en-MY" sz="2000" dirty="0"/>
              <a:t> Computing to find customised and affordable solutions </a:t>
            </a:r>
          </a:p>
          <a:p>
            <a:endParaRPr lang="en-MY" sz="2000" dirty="0"/>
          </a:p>
          <a:p>
            <a:pPr marL="0" indent="0">
              <a:buNone/>
            </a:pPr>
            <a:endParaRPr lang="en-MY" sz="2000" dirty="0"/>
          </a:p>
          <a:p>
            <a:pPr marL="342900" indent="-342900"/>
            <a:endParaRPr lang="en-MY" sz="2000" dirty="0"/>
          </a:p>
        </p:txBody>
      </p:sp>
    </p:spTree>
    <p:extLst>
      <p:ext uri="{BB962C8B-B14F-4D97-AF65-F5344CB8AC3E}">
        <p14:creationId xmlns:p14="http://schemas.microsoft.com/office/powerpoint/2010/main" val="13017688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507" y="211014"/>
            <a:ext cx="9144000" cy="2344617"/>
          </a:xfrm>
        </p:spPr>
        <p:txBody>
          <a:bodyPr>
            <a:normAutofit/>
          </a:bodyPr>
          <a:lstStyle/>
          <a:p>
            <a:r>
              <a:rPr lang="en-US" sz="4000" dirty="0"/>
              <a:t>MEPN Industry Cluster </a:t>
            </a:r>
            <a:r>
              <a:rPr lang="en-US" sz="4000" dirty="0" err="1"/>
              <a:t>Programme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N. Sangaran</a:t>
            </a:r>
          </a:p>
          <a:p>
            <a:r>
              <a:rPr lang="en-US" dirty="0"/>
              <a:t>15</a:t>
            </a:r>
            <a:r>
              <a:rPr lang="en-US" baseline="30000" dirty="0"/>
              <a:t>th</a:t>
            </a:r>
            <a:r>
              <a:rPr lang="en-US" dirty="0"/>
              <a:t> March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317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524000" y="0"/>
            <a:ext cx="9144000" cy="764704"/>
          </a:xfrm>
          <a:prstGeom prst="rect">
            <a:avLst/>
          </a:prstGeom>
          <a:gradFill>
            <a:gsLst>
              <a:gs pos="0">
                <a:srgbClr val="FF0000">
                  <a:lumMod val="96000"/>
                  <a:lumOff val="4000"/>
                  <a:alpha val="11000"/>
                </a:srgbClr>
              </a:gs>
              <a:gs pos="100000">
                <a:srgbClr val="FF0000">
                  <a:lumMod val="100000"/>
                  <a:alpha val="6000"/>
                </a:srgbClr>
              </a:gs>
              <a:gs pos="0">
                <a:srgbClr val="FF0000">
                  <a:alpha val="0"/>
                </a:srgbClr>
              </a:gs>
              <a:gs pos="47000">
                <a:srgbClr val="C0000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1867226" y="-58064"/>
            <a:ext cx="8507288" cy="880831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Pharmaceutical Ecosystem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>
            <a:off x="4267200" y="809626"/>
            <a:ext cx="2590800" cy="790575"/>
          </a:xfrm>
          <a:prstGeom prst="chevron">
            <a:avLst>
              <a:gd name="adj" fmla="val 35875"/>
            </a:avLst>
          </a:prstGeom>
          <a:solidFill>
            <a:schemeClr val="accent4">
              <a:lumMod val="75000"/>
            </a:schemeClr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210312" tIns="44015" rIns="17329" bIns="44015" anchor="ctr"/>
          <a:lstStyle/>
          <a:p>
            <a:pPr algn="ctr" defTabSz="881063" eaLnBrk="0" hangingPunct="0">
              <a:defRPr/>
            </a:pPr>
            <a:r>
              <a:rPr lang="en-GB" sz="1400" b="1" dirty="0">
                <a:solidFill>
                  <a:schemeClr val="bg1"/>
                </a:solidFill>
                <a:ea typeface="新細明體" pitchFamily="18" charset="-120"/>
              </a:rPr>
              <a:t>Materials (APIs, </a:t>
            </a:r>
            <a:r>
              <a:rPr lang="en-GB" sz="1400" b="1" dirty="0" err="1">
                <a:solidFill>
                  <a:schemeClr val="bg1"/>
                </a:solidFill>
                <a:ea typeface="新細明體" pitchFamily="18" charset="-120"/>
              </a:rPr>
              <a:t>excipients</a:t>
            </a:r>
            <a:r>
              <a:rPr lang="en-GB" sz="1400" b="1" dirty="0">
                <a:solidFill>
                  <a:schemeClr val="bg1"/>
                </a:solidFill>
                <a:ea typeface="新細明體" pitchFamily="18" charset="-120"/>
              </a:rPr>
              <a:t>, herbal extracts)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>
            <a:off x="6629400" y="809626"/>
            <a:ext cx="2057400" cy="790575"/>
          </a:xfrm>
          <a:prstGeom prst="chevron">
            <a:avLst>
              <a:gd name="adj" fmla="val 35836"/>
            </a:avLst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210312" tIns="44015" rIns="17329" bIns="44015" anchor="ctr"/>
          <a:lstStyle/>
          <a:p>
            <a:pPr defTabSz="881063" eaLnBrk="0" hangingPunct="0">
              <a:defRPr/>
            </a:pPr>
            <a:r>
              <a:rPr lang="en-GB" sz="1400" b="1" dirty="0">
                <a:ea typeface="新細明體" pitchFamily="18" charset="-120"/>
              </a:rPr>
              <a:t>Process/</a:t>
            </a:r>
          </a:p>
          <a:p>
            <a:pPr defTabSz="881063" eaLnBrk="0" hangingPunct="0">
              <a:defRPr/>
            </a:pPr>
            <a:r>
              <a:rPr lang="en-GB" sz="1400" b="1" dirty="0">
                <a:ea typeface="新細明體" pitchFamily="18" charset="-120"/>
              </a:rPr>
              <a:t>Technology, </a:t>
            </a:r>
            <a:r>
              <a:rPr lang="en-GB" sz="1400" b="1" dirty="0" err="1">
                <a:ea typeface="新細明體" pitchFamily="18" charset="-120"/>
              </a:rPr>
              <a:t>e.g</a:t>
            </a:r>
            <a:r>
              <a:rPr lang="en-GB" sz="1400" b="1" dirty="0">
                <a:ea typeface="新細明體" pitchFamily="18" charset="-120"/>
              </a:rPr>
              <a:t>: </a:t>
            </a:r>
            <a:r>
              <a:rPr lang="en-GB" sz="1400" b="1" dirty="0" err="1">
                <a:ea typeface="新細明體" pitchFamily="18" charset="-120"/>
              </a:rPr>
              <a:t>Cleanroom</a:t>
            </a:r>
            <a:endParaRPr lang="en-GB" sz="1400" b="1" dirty="0">
              <a:ea typeface="新細明體" pitchFamily="18" charset="-120"/>
            </a:endParaRPr>
          </a:p>
        </p:txBody>
      </p:sp>
      <p:sp>
        <p:nvSpPr>
          <p:cNvPr id="8" name="AutoShape 52"/>
          <p:cNvSpPr>
            <a:spLocks noChangeArrowheads="1"/>
          </p:cNvSpPr>
          <p:nvPr/>
        </p:nvSpPr>
        <p:spPr bwMode="auto">
          <a:xfrm>
            <a:off x="1828800" y="2057400"/>
            <a:ext cx="1219200" cy="2209800"/>
          </a:xfrm>
          <a:prstGeom prst="homePlate">
            <a:avLst>
              <a:gd name="adj" fmla="val 25000"/>
            </a:avLst>
          </a:prstGeom>
          <a:solidFill>
            <a:srgbClr val="0066CC"/>
          </a:solidFill>
          <a:ln w="2857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eaLnBrk="0" hangingPunct="0">
              <a:defRPr/>
            </a:pPr>
            <a:r>
              <a:rPr lang="en-GB" sz="1400" b="1" dirty="0">
                <a:solidFill>
                  <a:schemeClr val="bg1"/>
                </a:solidFill>
                <a:ea typeface="新細明體" pitchFamily="18" charset="-120"/>
              </a:rPr>
              <a:t>Major Players Operating in Malaysia</a:t>
            </a:r>
            <a:endParaRPr lang="en-GB" sz="1600" dirty="0">
              <a:ea typeface="新細明體" pitchFamily="18" charset="-12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gray">
          <a:xfrm>
            <a:off x="2743200" y="809626"/>
            <a:ext cx="1828800" cy="790575"/>
          </a:xfrm>
          <a:prstGeom prst="chevron">
            <a:avLst>
              <a:gd name="adj" fmla="val 35865"/>
            </a:avLst>
          </a:prstGeom>
          <a:solidFill>
            <a:schemeClr val="accent4">
              <a:lumMod val="50000"/>
            </a:schemeClr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210312" tIns="44015" rIns="17329" bIns="44015" anchor="ctr"/>
          <a:lstStyle/>
          <a:p>
            <a:pPr algn="ctr" defTabSz="881063" eaLnBrk="0" hangingPunct="0">
              <a:defRPr/>
            </a:pPr>
            <a:r>
              <a:rPr lang="en-GB" sz="1400" b="1" dirty="0">
                <a:solidFill>
                  <a:schemeClr val="bg1"/>
                </a:solidFill>
                <a:ea typeface="新細明體" pitchFamily="18" charset="-120"/>
              </a:rPr>
              <a:t>R&amp;D, Clinical studies, BA/BE Testing, NCE</a:t>
            </a:r>
          </a:p>
        </p:txBody>
      </p:sp>
      <p:sp>
        <p:nvSpPr>
          <p:cNvPr id="10" name="Rectangle 46"/>
          <p:cNvSpPr>
            <a:spLocks noChangeArrowheads="1"/>
          </p:cNvSpPr>
          <p:nvPr/>
        </p:nvSpPr>
        <p:spPr bwMode="auto">
          <a:xfrm>
            <a:off x="1752600" y="4512039"/>
            <a:ext cx="1066800" cy="609600"/>
          </a:xfrm>
          <a:prstGeom prst="rect">
            <a:avLst/>
          </a:prstGeom>
          <a:solidFill>
            <a:srgbClr val="0066CC"/>
          </a:solidFill>
          <a:ln w="2857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42574" tIns="42574" rIns="42574" bIns="42574" anchor="ctr"/>
          <a:lstStyle/>
          <a:p>
            <a:pPr algn="ctr" defTabSz="831850">
              <a:defRPr/>
            </a:pPr>
            <a:r>
              <a:rPr lang="en-MY" sz="1400" b="1" dirty="0">
                <a:solidFill>
                  <a:schemeClr val="bg1"/>
                </a:solidFill>
              </a:rPr>
              <a:t>Supporting </a:t>
            </a:r>
          </a:p>
        </p:txBody>
      </p:sp>
      <p:sp>
        <p:nvSpPr>
          <p:cNvPr id="11" name="Line 48"/>
          <p:cNvSpPr>
            <a:spLocks noChangeShapeType="1"/>
          </p:cNvSpPr>
          <p:nvPr/>
        </p:nvSpPr>
        <p:spPr bwMode="auto">
          <a:xfrm>
            <a:off x="8229600" y="1781175"/>
            <a:ext cx="0" cy="2286000"/>
          </a:xfrm>
          <a:prstGeom prst="line">
            <a:avLst/>
          </a:prstGeom>
          <a:noFill/>
          <a:ln w="38100">
            <a:solidFill>
              <a:srgbClr val="00206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985629" y="6081649"/>
            <a:ext cx="2819400" cy="716405"/>
          </a:xfrm>
          <a:prstGeom prst="rect">
            <a:avLst/>
          </a:prstGeom>
          <a:noFill/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en-US" sz="2800" b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3" name="Rectangle 46"/>
          <p:cNvSpPr>
            <a:spLocks noChangeArrowheads="1"/>
          </p:cNvSpPr>
          <p:nvPr/>
        </p:nvSpPr>
        <p:spPr bwMode="auto">
          <a:xfrm>
            <a:off x="1752600" y="838200"/>
            <a:ext cx="914400" cy="685800"/>
          </a:xfrm>
          <a:prstGeom prst="rect">
            <a:avLst/>
          </a:prstGeom>
          <a:solidFill>
            <a:srgbClr val="0066CC"/>
          </a:solidFill>
          <a:ln w="2857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42574" tIns="42574" rIns="42574" bIns="42574" anchor="ctr"/>
          <a:lstStyle/>
          <a:p>
            <a:pPr algn="ctr" eaLnBrk="0" hangingPunct="0">
              <a:spcBef>
                <a:spcPct val="50000"/>
              </a:spcBef>
              <a:buClr>
                <a:schemeClr val="tx1"/>
              </a:buClr>
              <a:defRPr/>
            </a:pPr>
            <a:r>
              <a:rPr lang="en-US" altLang="zh-TW" sz="1400" b="1" dirty="0">
                <a:solidFill>
                  <a:schemeClr val="bg1"/>
                </a:solidFill>
              </a:rPr>
              <a:t>Value Chain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8077200" y="6165304"/>
            <a:ext cx="2438400" cy="533400"/>
          </a:xfrm>
          <a:prstGeom prst="rect">
            <a:avLst/>
          </a:prstGeom>
          <a:noFill/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endParaRPr lang="en-US" sz="2800" b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6" name="Line 48"/>
          <p:cNvSpPr>
            <a:spLocks noChangeShapeType="1"/>
          </p:cNvSpPr>
          <p:nvPr/>
        </p:nvSpPr>
        <p:spPr bwMode="auto">
          <a:xfrm>
            <a:off x="6629400" y="1676400"/>
            <a:ext cx="0" cy="2286000"/>
          </a:xfrm>
          <a:prstGeom prst="line">
            <a:avLst/>
          </a:prstGeom>
          <a:noFill/>
          <a:ln w="38100">
            <a:solidFill>
              <a:srgbClr val="00206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48"/>
          <p:cNvSpPr>
            <a:spLocks noChangeShapeType="1"/>
          </p:cNvSpPr>
          <p:nvPr/>
        </p:nvSpPr>
        <p:spPr bwMode="auto">
          <a:xfrm>
            <a:off x="4800600" y="1752600"/>
            <a:ext cx="0" cy="2286000"/>
          </a:xfrm>
          <a:prstGeom prst="line">
            <a:avLst/>
          </a:prstGeom>
          <a:noFill/>
          <a:ln w="38100">
            <a:solidFill>
              <a:srgbClr val="00206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gray">
          <a:xfrm>
            <a:off x="8153400" y="809626"/>
            <a:ext cx="2209800" cy="790575"/>
          </a:xfrm>
          <a:prstGeom prst="chevron">
            <a:avLst>
              <a:gd name="adj" fmla="val 35836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lIns="210312" tIns="44015" rIns="17329" bIns="44015" anchor="ctr"/>
          <a:lstStyle/>
          <a:p>
            <a:pPr defTabSz="881063" eaLnBrk="0" hangingPunct="0">
              <a:defRPr/>
            </a:pPr>
            <a:r>
              <a:rPr lang="en-GB" sz="1400" b="1" dirty="0">
                <a:solidFill>
                  <a:srgbClr val="000000"/>
                </a:solidFill>
                <a:ea typeface="新細明體" pitchFamily="18" charset="-120"/>
              </a:rPr>
              <a:t>Pharmaceutical Products</a:t>
            </a:r>
          </a:p>
        </p:txBody>
      </p:sp>
      <p:grpSp>
        <p:nvGrpSpPr>
          <p:cNvPr id="19" name="Group 37"/>
          <p:cNvGrpSpPr/>
          <p:nvPr/>
        </p:nvGrpSpPr>
        <p:grpSpPr>
          <a:xfrm>
            <a:off x="2872331" y="4497048"/>
            <a:ext cx="7620000" cy="1452231"/>
            <a:chOff x="1371600" y="4267200"/>
            <a:chExt cx="7620000" cy="1047520"/>
          </a:xfrm>
        </p:grpSpPr>
        <p:sp>
          <p:nvSpPr>
            <p:cNvPr id="20" name="Rectangle 19"/>
            <p:cNvSpPr/>
            <p:nvPr/>
          </p:nvSpPr>
          <p:spPr bwMode="auto">
            <a:xfrm>
              <a:off x="1371600" y="4267200"/>
              <a:ext cx="7620000" cy="1047520"/>
            </a:xfrm>
            <a:prstGeom prst="rect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defRPr/>
              </a:pPr>
              <a:endParaRPr lang="en-US" sz="28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endParaRPr>
            </a:p>
          </p:txBody>
        </p:sp>
        <p:sp>
          <p:nvSpPr>
            <p:cNvPr id="21" name="AutoShape 30"/>
            <p:cNvSpPr>
              <a:spLocks noChangeArrowheads="1"/>
            </p:cNvSpPr>
            <p:nvPr/>
          </p:nvSpPr>
          <p:spPr bwMode="auto">
            <a:xfrm>
              <a:off x="3659165" y="4343400"/>
              <a:ext cx="1106837" cy="533400"/>
            </a:xfrm>
            <a:prstGeom prst="flowChartProcess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latin typeface="Arial" charset="0"/>
                </a:rPr>
                <a:t> Local services:</a:t>
              </a:r>
            </a:p>
            <a:p>
              <a:pPr algn="ctr">
                <a:defRPr/>
              </a:pPr>
              <a:r>
                <a:rPr lang="en-US" sz="1200" dirty="0">
                  <a:latin typeface="Arial" charset="0"/>
                </a:rPr>
                <a:t> </a:t>
              </a:r>
              <a:r>
                <a:rPr lang="en-US" sz="1200" dirty="0" err="1">
                  <a:latin typeface="Arial" charset="0"/>
                </a:rPr>
                <a:t>Sterilisation</a:t>
              </a:r>
              <a:endParaRPr lang="en-US" sz="1200" dirty="0">
                <a:latin typeface="Arial" charset="0"/>
              </a:endParaRPr>
            </a:p>
          </p:txBody>
        </p:sp>
        <p:sp>
          <p:nvSpPr>
            <p:cNvPr id="22" name="AutoShape 30"/>
            <p:cNvSpPr>
              <a:spLocks noChangeArrowheads="1"/>
            </p:cNvSpPr>
            <p:nvPr/>
          </p:nvSpPr>
          <p:spPr bwMode="auto">
            <a:xfrm>
              <a:off x="1447800" y="4343400"/>
              <a:ext cx="1059237" cy="533400"/>
            </a:xfrm>
            <a:prstGeom prst="flowChartProcess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100" dirty="0">
                  <a:latin typeface="Arial" charset="0"/>
                </a:rPr>
                <a:t>Local suppliers:</a:t>
              </a:r>
            </a:p>
            <a:p>
              <a:pPr algn="ctr">
                <a:defRPr/>
              </a:pPr>
              <a:r>
                <a:rPr lang="en-US" sz="1100" dirty="0">
                  <a:latin typeface="Arial" charset="0"/>
                </a:rPr>
                <a:t>Medical</a:t>
              </a:r>
            </a:p>
            <a:p>
              <a:pPr algn="ctr">
                <a:defRPr/>
              </a:pPr>
              <a:r>
                <a:rPr lang="en-US" sz="1100" dirty="0">
                  <a:latin typeface="Arial" charset="0"/>
                </a:rPr>
                <a:t> packaging</a:t>
              </a:r>
            </a:p>
          </p:txBody>
        </p:sp>
        <p:sp>
          <p:nvSpPr>
            <p:cNvPr id="23" name="AutoShape 30"/>
            <p:cNvSpPr>
              <a:spLocks noChangeArrowheads="1"/>
            </p:cNvSpPr>
            <p:nvPr/>
          </p:nvSpPr>
          <p:spPr bwMode="auto">
            <a:xfrm>
              <a:off x="6683501" y="4343400"/>
              <a:ext cx="914400" cy="533400"/>
            </a:xfrm>
            <a:prstGeom prst="flowChartProcess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latin typeface="Arial" charset="0"/>
                </a:rPr>
                <a:t>Certification </a:t>
              </a:r>
            </a:p>
            <a:p>
              <a:pPr algn="ctr">
                <a:defRPr/>
              </a:pPr>
              <a:r>
                <a:rPr lang="en-US" sz="1200" dirty="0">
                  <a:latin typeface="Arial" charset="0"/>
                </a:rPr>
                <a:t>consultants</a:t>
              </a:r>
            </a:p>
          </p:txBody>
        </p:sp>
        <p:sp>
          <p:nvSpPr>
            <p:cNvPr id="24" name="AutoShape 30"/>
            <p:cNvSpPr>
              <a:spLocks noChangeArrowheads="1"/>
            </p:cNvSpPr>
            <p:nvPr/>
          </p:nvSpPr>
          <p:spPr bwMode="auto">
            <a:xfrm>
              <a:off x="7547597" y="4896366"/>
              <a:ext cx="861469" cy="418354"/>
            </a:xfrm>
            <a:prstGeom prst="flowChartProcess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latin typeface="Arial" charset="0"/>
                </a:rPr>
                <a:t>Industry </a:t>
              </a:r>
            </a:p>
            <a:p>
              <a:pPr algn="ctr">
                <a:defRPr/>
              </a:pPr>
              <a:r>
                <a:rPr lang="en-US" sz="1200" dirty="0">
                  <a:latin typeface="Arial" charset="0"/>
                </a:rPr>
                <a:t>Group</a:t>
              </a:r>
            </a:p>
          </p:txBody>
        </p:sp>
        <p:sp>
          <p:nvSpPr>
            <p:cNvPr id="25" name="AutoShape 30"/>
            <p:cNvSpPr>
              <a:spLocks noChangeArrowheads="1"/>
            </p:cNvSpPr>
            <p:nvPr/>
          </p:nvSpPr>
          <p:spPr bwMode="auto">
            <a:xfrm>
              <a:off x="2507037" y="4343400"/>
              <a:ext cx="1180727" cy="533400"/>
            </a:xfrm>
            <a:prstGeom prst="flowChartProcess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latin typeface="Arial" charset="0"/>
                </a:rPr>
                <a:t>Components/ </a:t>
              </a:r>
            </a:p>
            <a:p>
              <a:pPr algn="ctr">
                <a:defRPr/>
              </a:pPr>
              <a:r>
                <a:rPr lang="en-US" sz="1200" dirty="0">
                  <a:latin typeface="Arial" charset="0"/>
                </a:rPr>
                <a:t>machinery’s </a:t>
              </a:r>
            </a:p>
            <a:p>
              <a:pPr algn="ctr">
                <a:defRPr/>
              </a:pPr>
              <a:r>
                <a:rPr lang="en-US" sz="1200" dirty="0">
                  <a:latin typeface="Arial" charset="0"/>
                </a:rPr>
                <a:t>part suppliers </a:t>
              </a:r>
            </a:p>
          </p:txBody>
        </p:sp>
        <p:sp>
          <p:nvSpPr>
            <p:cNvPr id="26" name="AutoShape 30"/>
            <p:cNvSpPr>
              <a:spLocks noChangeArrowheads="1"/>
            </p:cNvSpPr>
            <p:nvPr/>
          </p:nvSpPr>
          <p:spPr bwMode="auto">
            <a:xfrm>
              <a:off x="7619605" y="4343400"/>
              <a:ext cx="1242864" cy="533400"/>
            </a:xfrm>
            <a:prstGeom prst="flowChartProcess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latin typeface="Arial" charset="0"/>
                </a:rPr>
                <a:t>Finance/funding</a:t>
              </a:r>
            </a:p>
            <a:p>
              <a:pPr algn="ctr">
                <a:defRPr/>
              </a:pPr>
              <a:r>
                <a:rPr lang="en-US" sz="1200" dirty="0">
                  <a:latin typeface="Arial" charset="0"/>
                </a:rPr>
                <a:t>venture capitalist</a:t>
              </a:r>
            </a:p>
          </p:txBody>
        </p:sp>
        <p:sp>
          <p:nvSpPr>
            <p:cNvPr id="27" name="AutoShape 30"/>
            <p:cNvSpPr>
              <a:spLocks noChangeArrowheads="1"/>
            </p:cNvSpPr>
            <p:nvPr/>
          </p:nvSpPr>
          <p:spPr bwMode="auto">
            <a:xfrm>
              <a:off x="5747397" y="4343400"/>
              <a:ext cx="950563" cy="533400"/>
            </a:xfrm>
            <a:prstGeom prst="flowChartProcess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latin typeface="Arial" charset="0"/>
                </a:rPr>
                <a:t>Universities</a:t>
              </a:r>
            </a:p>
          </p:txBody>
        </p:sp>
      </p:grpSp>
      <p:pic>
        <p:nvPicPr>
          <p:cNvPr id="28" name="Picture 2" descr="C:\Users\fairuz\Desktop\CRC-logo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1676400"/>
            <a:ext cx="1066800" cy="403996"/>
          </a:xfrm>
          <a:prstGeom prst="rect">
            <a:avLst/>
          </a:prstGeom>
          <a:noFill/>
        </p:spPr>
      </p:pic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2971800" y="2209800"/>
            <a:ext cx="1752600" cy="381000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1000" dirty="0">
                <a:latin typeface="Calibri" pitchFamily="34" charset="0"/>
                <a:cs typeface="Arial" pitchFamily="34" charset="0"/>
              </a:rPr>
              <a:t>SARAWAK BIODIVERSITY CENTER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AutoShape 4"/>
          <p:cNvSpPr>
            <a:spLocks noChangeArrowheads="1"/>
          </p:cNvSpPr>
          <p:nvPr/>
        </p:nvSpPr>
        <p:spPr bwMode="auto">
          <a:xfrm>
            <a:off x="3124200" y="2667000"/>
            <a:ext cx="1009650" cy="342900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1000" dirty="0">
                <a:latin typeface="Calibri" pitchFamily="34" charset="0"/>
                <a:cs typeface="Arial" pitchFamily="34" charset="0"/>
              </a:rPr>
              <a:t>INFO KINETICS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1" name="Picture 5" descr="C:\Users\fairuz\Desktop\sirim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3124200"/>
            <a:ext cx="609600" cy="862642"/>
          </a:xfrm>
          <a:prstGeom prst="rect">
            <a:avLst/>
          </a:prstGeom>
          <a:noFill/>
        </p:spPr>
      </p:pic>
      <p:sp>
        <p:nvSpPr>
          <p:cNvPr id="32" name="AutoShape 7"/>
          <p:cNvSpPr>
            <a:spLocks noChangeArrowheads="1"/>
          </p:cNvSpPr>
          <p:nvPr/>
        </p:nvSpPr>
        <p:spPr bwMode="auto">
          <a:xfrm>
            <a:off x="5105400" y="2743200"/>
            <a:ext cx="1009650" cy="3429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1000" b="1" dirty="0">
                <a:latin typeface="Calibri" pitchFamily="34" charset="0"/>
                <a:cs typeface="Arial" pitchFamily="34" charset="0"/>
              </a:rPr>
              <a:t>SM BIOMED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AutoShape 8"/>
          <p:cNvSpPr>
            <a:spLocks noChangeArrowheads="1"/>
          </p:cNvSpPr>
          <p:nvPr/>
        </p:nvSpPr>
        <p:spPr bwMode="auto">
          <a:xfrm>
            <a:off x="5105400" y="3200400"/>
            <a:ext cx="1009650" cy="3429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1000" b="1" dirty="0">
                <a:latin typeface="Calibri" pitchFamily="34" charset="0"/>
                <a:cs typeface="Arial" pitchFamily="34" charset="0"/>
              </a:rPr>
              <a:t>BIOTROPIC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AutoShape 9"/>
          <p:cNvSpPr>
            <a:spLocks noChangeArrowheads="1"/>
          </p:cNvSpPr>
          <p:nvPr/>
        </p:nvSpPr>
        <p:spPr bwMode="auto">
          <a:xfrm>
            <a:off x="5105400" y="3657600"/>
            <a:ext cx="1143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sz="1000" b="1" dirty="0">
                <a:latin typeface="Calibri" pitchFamily="34" charset="0"/>
                <a:cs typeface="Arial" pitchFamily="34" charset="0"/>
              </a:rPr>
              <a:t>NOVA LABORATORIES SDN BHD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5" name="Picture 2" descr="C:\Documents and Settings\fairuziqbal\Desktop\IAQ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10400" y="1828801"/>
            <a:ext cx="838200" cy="372533"/>
          </a:xfrm>
          <a:prstGeom prst="rect">
            <a:avLst/>
          </a:prstGeom>
          <a:noFill/>
        </p:spPr>
      </p:pic>
      <p:pic>
        <p:nvPicPr>
          <p:cNvPr id="36" name="Picture 3" descr="C:\Documents and Settings\fairuziqbal\Desktop\synertec.bm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86601" y="2438400"/>
            <a:ext cx="718241" cy="533400"/>
          </a:xfrm>
          <a:prstGeom prst="rect">
            <a:avLst/>
          </a:prstGeom>
          <a:noFill/>
        </p:spPr>
      </p:pic>
      <p:pic>
        <p:nvPicPr>
          <p:cNvPr id="37" name="Picture 4" descr="C:\Documents and Settings\fairuziqbal\Desktop\engmech.bmp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1800" y="3048000"/>
            <a:ext cx="1371600" cy="457200"/>
          </a:xfrm>
          <a:prstGeom prst="rect">
            <a:avLst/>
          </a:prstGeom>
          <a:noFill/>
        </p:spPr>
      </p:pic>
      <p:pic>
        <p:nvPicPr>
          <p:cNvPr id="38" name="Picture 5" descr="C:\Documents and Settings\fairuziqbal\Desktop\nne.bmp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81800" y="3581401"/>
            <a:ext cx="1219200" cy="301969"/>
          </a:xfrm>
          <a:prstGeom prst="rect">
            <a:avLst/>
          </a:prstGeom>
          <a:noFill/>
        </p:spPr>
      </p:pic>
      <p:pic>
        <p:nvPicPr>
          <p:cNvPr id="40" name="Picture 8" descr="CCM.jp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365209" y="2143672"/>
            <a:ext cx="609600" cy="56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9" descr="kotra pharma.jp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9851959" y="2686900"/>
            <a:ext cx="56417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2" descr="http://www.pharmaniaga.com/ph/images/logo2.gi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327109" y="3334601"/>
            <a:ext cx="1295400" cy="3411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3" name="Picture 15" descr="pahang1.jpg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409823" y="3732756"/>
            <a:ext cx="609600" cy="45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16" descr="pahang2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78318" y="4067176"/>
            <a:ext cx="914400" cy="29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9867900" y="6494124"/>
            <a:ext cx="795728" cy="363876"/>
          </a:xfrm>
          <a:prstGeom prst="rect">
            <a:avLst/>
          </a:prstGeom>
          <a:solidFill>
            <a:schemeClr val="accent6">
              <a:lumMod val="50000"/>
              <a:alpha val="0"/>
            </a:schemeClr>
          </a:solidFill>
        </p:spPr>
        <p:txBody>
          <a:bodyPr/>
          <a:lstStyle/>
          <a:p>
            <a:pPr>
              <a:defRPr/>
            </a:pPr>
            <a:fld id="{1684E0AA-6FC0-405B-B245-B7480A78D40D}" type="slidenum">
              <a:rPr lang="en-US" b="1">
                <a:solidFill>
                  <a:schemeClr val="tx1"/>
                </a:solidFill>
              </a:rPr>
              <a:pPr>
                <a:defRPr/>
              </a:pPr>
              <a:t>23</a:t>
            </a:fld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6" name="Picture 8" descr="C:\Documents and Settings\fairuziqbal\Desktop\gsk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9168899" y="2209800"/>
            <a:ext cx="1119731" cy="381000"/>
          </a:xfrm>
          <a:prstGeom prst="rect">
            <a:avLst/>
          </a:prstGeom>
          <a:noFill/>
        </p:spPr>
      </p:pic>
      <p:grpSp>
        <p:nvGrpSpPr>
          <p:cNvPr id="47" name="Group 46"/>
          <p:cNvGrpSpPr/>
          <p:nvPr/>
        </p:nvGrpSpPr>
        <p:grpSpPr>
          <a:xfrm>
            <a:off x="1708501" y="6093296"/>
            <a:ext cx="8458200" cy="764704"/>
            <a:chOff x="152400" y="5688388"/>
            <a:chExt cx="8458200" cy="764704"/>
          </a:xfrm>
        </p:grpSpPr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152400" y="5688388"/>
              <a:ext cx="1219200" cy="685800"/>
            </a:xfrm>
            <a:prstGeom prst="rect">
              <a:avLst/>
            </a:prstGeom>
            <a:solidFill>
              <a:srgbClr val="0066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lIns="42574" tIns="42574" rIns="42574" bIns="42574" anchor="ctr"/>
            <a:lstStyle/>
            <a:p>
              <a:pPr algn="ctr" defTabSz="831850">
                <a:defRPr/>
              </a:pPr>
              <a:r>
                <a:rPr lang="en-MY" sz="1400" b="1" dirty="0">
                  <a:solidFill>
                    <a:schemeClr val="bg1"/>
                  </a:solidFill>
                </a:rPr>
                <a:t>Policies,</a:t>
              </a:r>
            </a:p>
            <a:p>
              <a:pPr algn="ctr" defTabSz="831850">
                <a:defRPr/>
              </a:pPr>
              <a:r>
                <a:rPr lang="en-MY" sz="1400" b="1" dirty="0">
                  <a:solidFill>
                    <a:schemeClr val="bg1"/>
                  </a:solidFill>
                </a:rPr>
                <a:t> Regulations &amp; Incentives</a:t>
              </a:r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4953000" y="5783080"/>
              <a:ext cx="1524000" cy="533400"/>
            </a:xfrm>
            <a:prstGeom prst="rect">
              <a:avLst/>
            </a:prstGeom>
            <a:solidFill>
              <a:srgbClr val="0066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lIns="42574" tIns="42574" rIns="42574" bIns="42574" anchor="ctr"/>
            <a:lstStyle/>
            <a:p>
              <a:pPr algn="ctr" defTabSz="831850">
                <a:defRPr/>
              </a:pPr>
              <a:r>
                <a:rPr lang="en-MY" sz="1400" b="1" dirty="0">
                  <a:solidFill>
                    <a:schemeClr val="bg1"/>
                  </a:solidFill>
                </a:rPr>
                <a:t>Human Capital Development 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429528" y="5760595"/>
              <a:ext cx="3161522" cy="6924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300" b="1" dirty="0"/>
                <a:t>MIDA, MOH, Malaysian Intellectual Property (MYIPO), National Biotechnology Policy (NBP)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562022" y="5760595"/>
              <a:ext cx="204857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/>
                <a:t>Public &amp; Private Universities</a:t>
              </a:r>
            </a:p>
          </p:txBody>
        </p:sp>
        <p:pic>
          <p:nvPicPr>
            <p:cNvPr id="52" name="Picture 2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6338" y="6022205"/>
              <a:ext cx="642144" cy="255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4" name="AutoShape 7"/>
          <p:cNvSpPr>
            <a:spLocks noChangeArrowheads="1"/>
          </p:cNvSpPr>
          <p:nvPr/>
        </p:nvSpPr>
        <p:spPr bwMode="auto">
          <a:xfrm>
            <a:off x="5118265" y="1811699"/>
            <a:ext cx="1130135" cy="74844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000" b="1" dirty="0"/>
              <a:t>SYMBIOTICA SPECIALITY INGREDIENT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9332085" y="4052527"/>
            <a:ext cx="1656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/>
          </a:p>
          <a:p>
            <a:r>
              <a:rPr lang="en-US" sz="1200" b="1" dirty="0">
                <a:solidFill>
                  <a:srgbClr val="FF3300"/>
                </a:solidFill>
              </a:rPr>
              <a:t>(Ranbaxy)</a:t>
            </a:r>
            <a:endParaRPr lang="en-MY" sz="1200" b="1" dirty="0">
              <a:solidFill>
                <a:srgbClr val="FF3300"/>
              </a:solidFill>
            </a:endParaRPr>
          </a:p>
        </p:txBody>
      </p:sp>
      <p:pic>
        <p:nvPicPr>
          <p:cNvPr id="57" name="Picture 2" descr="C:\Users\noraisyah\Pictures\DS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0832" y="3641532"/>
            <a:ext cx="822253" cy="718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AutoShape 30"/>
          <p:cNvSpPr>
            <a:spLocks noChangeArrowheads="1"/>
          </p:cNvSpPr>
          <p:nvPr/>
        </p:nvSpPr>
        <p:spPr bwMode="auto">
          <a:xfrm>
            <a:off x="2955427" y="5369293"/>
            <a:ext cx="1616573" cy="579987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Arial" charset="0"/>
              </a:rPr>
              <a:t>Clinical Trial Network</a:t>
            </a:r>
          </a:p>
        </p:txBody>
      </p:sp>
      <p:sp>
        <p:nvSpPr>
          <p:cNvPr id="59" name="AutoShape 30"/>
          <p:cNvSpPr>
            <a:spLocks noChangeArrowheads="1"/>
          </p:cNvSpPr>
          <p:nvPr/>
        </p:nvSpPr>
        <p:spPr bwMode="auto">
          <a:xfrm>
            <a:off x="4572000" y="5369294"/>
            <a:ext cx="1307976" cy="579987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Arial" charset="0"/>
              </a:rPr>
              <a:t>BA/BE studies</a:t>
            </a:r>
          </a:p>
        </p:txBody>
      </p:sp>
      <p:sp>
        <p:nvSpPr>
          <p:cNvPr id="60" name="AutoShape 30"/>
          <p:cNvSpPr>
            <a:spLocks noChangeArrowheads="1"/>
          </p:cNvSpPr>
          <p:nvPr/>
        </p:nvSpPr>
        <p:spPr bwMode="auto">
          <a:xfrm>
            <a:off x="5807968" y="5369294"/>
            <a:ext cx="821432" cy="579987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Arial" charset="0"/>
              </a:rPr>
              <a:t>GMP</a:t>
            </a:r>
          </a:p>
        </p:txBody>
      </p:sp>
      <p:sp>
        <p:nvSpPr>
          <p:cNvPr id="61" name="AutoShape 30"/>
          <p:cNvSpPr>
            <a:spLocks noChangeArrowheads="1"/>
          </p:cNvSpPr>
          <p:nvPr/>
        </p:nvSpPr>
        <p:spPr bwMode="auto">
          <a:xfrm>
            <a:off x="6600057" y="5373216"/>
            <a:ext cx="1250427" cy="576064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00" dirty="0">
                <a:latin typeface="Arial" charset="0"/>
              </a:rPr>
              <a:t>Halal Certification</a:t>
            </a:r>
          </a:p>
        </p:txBody>
      </p:sp>
      <p:sp>
        <p:nvSpPr>
          <p:cNvPr id="62" name="AutoShape 30"/>
          <p:cNvSpPr>
            <a:spLocks noChangeArrowheads="1"/>
          </p:cNvSpPr>
          <p:nvPr/>
        </p:nvSpPr>
        <p:spPr bwMode="auto">
          <a:xfrm>
            <a:off x="7824193" y="5373216"/>
            <a:ext cx="1245491" cy="576064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Arial" charset="0"/>
              </a:rPr>
              <a:t>Member of PCT</a:t>
            </a:r>
          </a:p>
        </p:txBody>
      </p:sp>
      <p:sp>
        <p:nvSpPr>
          <p:cNvPr id="63" name="AutoShape 30"/>
          <p:cNvSpPr>
            <a:spLocks noChangeArrowheads="1"/>
          </p:cNvSpPr>
          <p:nvPr/>
        </p:nvSpPr>
        <p:spPr bwMode="auto">
          <a:xfrm>
            <a:off x="6240016" y="4602687"/>
            <a:ext cx="1011932" cy="739481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Arial" charset="0"/>
              </a:rPr>
              <a:t>Clean Room</a:t>
            </a:r>
          </a:p>
        </p:txBody>
      </p:sp>
      <p:pic>
        <p:nvPicPr>
          <p:cNvPr id="64" name="Picture 6" descr="logo2.jpg"/>
          <p:cNvPicPr>
            <a:picLocks noChangeAspect="1"/>
          </p:cNvPicPr>
          <p:nvPr/>
        </p:nvPicPr>
        <p:blipFill rotWithShape="1">
          <a:blip r:embed="rId17"/>
          <a:srcRect t="7419" r="8740"/>
          <a:stretch/>
        </p:blipFill>
        <p:spPr bwMode="auto">
          <a:xfrm>
            <a:off x="8347346" y="2772201"/>
            <a:ext cx="1288509" cy="47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10" descr="YSP.jpg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9723385" y="1676401"/>
            <a:ext cx="692747" cy="724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19" descr="xepa.jpg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8423237" y="1678614"/>
            <a:ext cx="1199273" cy="4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98656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886" y="0"/>
            <a:ext cx="10488484" cy="7184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217720" y="20216"/>
            <a:ext cx="12192000" cy="768085"/>
          </a:xfrm>
        </p:spPr>
        <p:txBody>
          <a:bodyPr>
            <a:normAutofit lnSpcReduction="10000"/>
          </a:bodyPr>
          <a:lstStyle/>
          <a:p>
            <a:r>
              <a:rPr lang="en-US" altLang="ko-KR" b="1" dirty="0">
                <a:solidFill>
                  <a:schemeClr val="tx1"/>
                </a:solidFill>
              </a:rPr>
              <a:t>M&amp;E Ecosystem in Malaysia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668603" y="2268738"/>
          <a:ext cx="2064000" cy="292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59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9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8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Specialty metal alloy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Plastic parts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Rubber parts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Standard components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876848" y="2268759"/>
          <a:ext cx="2064000" cy="292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59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9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8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Machine structure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Sheet</a:t>
                      </a:r>
                      <a:r>
                        <a:rPr lang="en-US" altLang="ko-KR" sz="16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metal processing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085093" y="2268759"/>
          <a:ext cx="2064000" cy="292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59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9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8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Machining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Casting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Stamping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baseline="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Mould</a:t>
                      </a:r>
                      <a:r>
                        <a:rPr lang="en-US" altLang="ko-KR" sz="16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Tools &amp; Dies</a:t>
                      </a:r>
                      <a:endParaRPr lang="en-US" altLang="ko-KR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Surface</a:t>
                      </a:r>
                      <a:r>
                        <a:rPr lang="en-US" altLang="ko-KR" sz="16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treatment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Heat treatment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Specialty processes</a:t>
                      </a:r>
                    </a:p>
                  </a:txBody>
                  <a:tcPr marL="121920" marR="121920" marT="60960" marB="60960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7293339" y="2268759"/>
          <a:ext cx="2064000" cy="292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59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9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8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Process modules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System Integrator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501584" y="2268759"/>
          <a:ext cx="2064000" cy="292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59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9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8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Original</a:t>
                      </a:r>
                      <a:r>
                        <a:rPr lang="en-US" altLang="ko-KR" sz="16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Equipment Maker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Contract Manufacturers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Original Design manufacturers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hevron 3"/>
          <p:cNvSpPr/>
          <p:nvPr/>
        </p:nvSpPr>
        <p:spPr>
          <a:xfrm>
            <a:off x="648366" y="1508942"/>
            <a:ext cx="2349892" cy="646176"/>
          </a:xfrm>
          <a:prstGeom prst="chevron">
            <a:avLst>
              <a:gd name="adj" fmla="val 3820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5" name="Chevron 24"/>
          <p:cNvSpPr/>
          <p:nvPr/>
        </p:nvSpPr>
        <p:spPr>
          <a:xfrm>
            <a:off x="2848274" y="1508942"/>
            <a:ext cx="2349892" cy="646176"/>
          </a:xfrm>
          <a:prstGeom prst="chevron">
            <a:avLst>
              <a:gd name="adj" fmla="val 3820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6" name="Chevron 25"/>
          <p:cNvSpPr/>
          <p:nvPr/>
        </p:nvSpPr>
        <p:spPr>
          <a:xfrm>
            <a:off x="5048182" y="1508942"/>
            <a:ext cx="2349892" cy="646176"/>
          </a:xfrm>
          <a:prstGeom prst="chevron">
            <a:avLst>
              <a:gd name="adj" fmla="val 3820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7" name="Chevron 26"/>
          <p:cNvSpPr/>
          <p:nvPr/>
        </p:nvSpPr>
        <p:spPr>
          <a:xfrm>
            <a:off x="7248090" y="1508942"/>
            <a:ext cx="2349892" cy="646176"/>
          </a:xfrm>
          <a:prstGeom prst="chevron">
            <a:avLst>
              <a:gd name="adj" fmla="val 3820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8" name="Chevron 27"/>
          <p:cNvSpPr/>
          <p:nvPr/>
        </p:nvSpPr>
        <p:spPr>
          <a:xfrm>
            <a:off x="9447998" y="1523846"/>
            <a:ext cx="2349892" cy="646176"/>
          </a:xfrm>
          <a:prstGeom prst="chevron">
            <a:avLst>
              <a:gd name="adj" fmla="val 3820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57155" y="1638306"/>
            <a:ext cx="1733784" cy="41549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altLang="ko-KR" sz="19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Material</a:t>
            </a:r>
            <a:endParaRPr lang="ko-KR" altLang="en-US" sz="19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73645" y="1638306"/>
            <a:ext cx="1733784" cy="41549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altLang="ko-KR" sz="19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Component</a:t>
            </a:r>
            <a:endParaRPr lang="ko-KR" altLang="en-US" sz="19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165400" y="1638306"/>
            <a:ext cx="1733784" cy="41549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altLang="ko-KR" sz="19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Fabricators</a:t>
            </a:r>
            <a:endParaRPr lang="ko-KR" altLang="en-US" sz="19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81891" y="1638306"/>
            <a:ext cx="1733784" cy="415494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altLang="ko-KR" sz="19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Modules</a:t>
            </a:r>
            <a:endParaRPr lang="ko-KR" altLang="en-US" sz="19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741063" y="1548367"/>
            <a:ext cx="1733784" cy="615549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Machine Builders</a:t>
            </a:r>
            <a:endParaRPr lang="ko-KR" alt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2848274" y="5333898"/>
            <a:ext cx="8675646" cy="546847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Total Solution Providers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753035" y="6069106"/>
            <a:ext cx="1763535" cy="618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Internet of Things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698380" y="6069106"/>
            <a:ext cx="1602477" cy="618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Big Data Analytics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490703" y="6069106"/>
            <a:ext cx="1623233" cy="618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Cloud Computing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293228" y="6069106"/>
            <a:ext cx="1555517" cy="618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Robotics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8007693" y="6069105"/>
            <a:ext cx="1638351" cy="618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Additive Manufacturing</a:t>
            </a:r>
          </a:p>
        </p:txBody>
      </p:sp>
      <p:sp>
        <p:nvSpPr>
          <p:cNvPr id="44" name="Rectangle 43"/>
          <p:cNvSpPr/>
          <p:nvPr/>
        </p:nvSpPr>
        <p:spPr>
          <a:xfrm>
            <a:off x="9836496" y="6069106"/>
            <a:ext cx="1638351" cy="618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Simulation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9370" y="0"/>
            <a:ext cx="1692630" cy="718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5144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76068"/>
            <a:ext cx="9144000" cy="5178547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000" b="1" dirty="0"/>
              <a:t>Industry Cluster and Functioning Industry Cluster</a:t>
            </a:r>
          </a:p>
          <a:p>
            <a:pPr algn="l"/>
            <a:endParaRPr lang="en-US" sz="2000" b="1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An Industry Cluster is actually a physically or virtually interconnected ecosystem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A functioning or operational industry cluster is one which has component companies with varying specialties working and cooperating together to provide a collective product or service solution rather than marketing their individual specialties.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Corporations are more and more, outsourcing their requirements to supply partners, and focusing their resources more on R&amp;D, innovation and special propriety technology or component to remain competitive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Corporations prefer to manage a few solution providers rather than a gamut of individual suppliers.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Clusters have a specific theme, a clear organization (legal entity) with a contact person and a management team to manage and fairly allocate and monitor progress of incoming business and be responsible for successful completion and delivery.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Flexibility and speed in cross-company collaboration is what distinguishes an operational industry cluster from other business setups as</a:t>
            </a:r>
            <a:r>
              <a:rPr lang="en-US" sz="1800" b="1" dirty="0"/>
              <a:t> corporations can add the punch to quickly grow innovative ideas into profitable operations.</a:t>
            </a:r>
            <a:r>
              <a:rPr lang="en-US" sz="1800" dirty="0"/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val="18737854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031" y="1239471"/>
            <a:ext cx="10515600" cy="3707667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sz="2600" b="1" dirty="0"/>
              <a:t>Why Clusters Matter</a:t>
            </a:r>
          </a:p>
          <a:p>
            <a:pPr fontAlgn="base"/>
            <a:r>
              <a:rPr lang="en-US" sz="2200" dirty="0"/>
              <a:t>Most SMEs in Malaysia are small. Only a few develop into big players in the global scene.</a:t>
            </a:r>
          </a:p>
          <a:p>
            <a:pPr fontAlgn="base"/>
            <a:r>
              <a:rPr lang="en-US" sz="2200" dirty="0"/>
              <a:t>In the highly competitive global market, being small is a big hurdle to success. As such if  SMEs can pool their resources, capabilities and specialties to represent a bigger entity or cluster, supplying a total or complete solution, success in the global market will be much more assured </a:t>
            </a:r>
          </a:p>
          <a:p>
            <a:pPr fontAlgn="base"/>
            <a:r>
              <a:rPr lang="en-US" sz="2200" dirty="0"/>
              <a:t>Operational clusters are the only viable alternative for the future growth of Malaysian SMEs.</a:t>
            </a:r>
          </a:p>
          <a:p>
            <a:pPr fontAlgn="base"/>
            <a:r>
              <a:rPr lang="en-US" sz="2200" dirty="0"/>
              <a:t>With Malaysia moving into high technology, high value added, low volume, high mix industries, SMEs need to enhance their technologies and specialties to become strong niche market players.</a:t>
            </a:r>
          </a:p>
        </p:txBody>
      </p:sp>
    </p:spTree>
    <p:extLst>
      <p:ext uri="{BB962C8B-B14F-4D97-AF65-F5344CB8AC3E}">
        <p14:creationId xmlns:p14="http://schemas.microsoft.com/office/powerpoint/2010/main" val="23209064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ply and estimate within 24 hou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485" y="1876107"/>
            <a:ext cx="8919845" cy="402018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4101504" y="805934"/>
            <a:ext cx="46378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Kyoto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Shisaku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Net Group </a:t>
            </a:r>
          </a:p>
        </p:txBody>
      </p:sp>
    </p:spTree>
    <p:extLst>
      <p:ext uri="{BB962C8B-B14F-4D97-AF65-F5344CB8AC3E}">
        <p14:creationId xmlns:p14="http://schemas.microsoft.com/office/powerpoint/2010/main" val="14538420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014" y="544995"/>
            <a:ext cx="10328031" cy="5814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0899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8154" y="2447071"/>
            <a:ext cx="9144000" cy="1468437"/>
          </a:xfrm>
        </p:spPr>
        <p:txBody>
          <a:bodyPr/>
          <a:lstStyle/>
          <a:p>
            <a:r>
              <a:rPr lang="en-US" dirty="0"/>
              <a:t>Way Forward</a:t>
            </a:r>
          </a:p>
        </p:txBody>
      </p:sp>
    </p:spTree>
    <p:extLst>
      <p:ext uri="{BB962C8B-B14F-4D97-AF65-F5344CB8AC3E}">
        <p14:creationId xmlns:p14="http://schemas.microsoft.com/office/powerpoint/2010/main" val="3822733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025FB-3466-423C-ADD1-4D0B0848E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68021"/>
            <a:ext cx="9144000" cy="588991"/>
          </a:xfrm>
        </p:spPr>
        <p:txBody>
          <a:bodyPr>
            <a:normAutofit/>
          </a:bodyPr>
          <a:lstStyle/>
          <a:p>
            <a:pPr algn="l"/>
            <a:r>
              <a:rPr lang="en-MY" sz="3200" dirty="0"/>
              <a:t>MEIF Committee meeting – 18 March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6782F3-ABCB-4C0D-975B-308576FC4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17070"/>
            <a:ext cx="9144000" cy="4815281"/>
          </a:xfrm>
        </p:spPr>
        <p:txBody>
          <a:bodyPr>
            <a:normAutofit/>
          </a:bodyPr>
          <a:lstStyle/>
          <a:p>
            <a:pPr algn="l"/>
            <a:r>
              <a:rPr lang="en-MY" sz="2000" dirty="0"/>
              <a:t>As of end February 2021: -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MY" sz="2000" dirty="0"/>
              <a:t>Some success in creating better awareness of productivity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MY" sz="2000" dirty="0"/>
              <a:t>Bridging of understanding between public and private sectors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MY" sz="1600" dirty="0"/>
              <a:t>Engagements through printed media (English &amp; Chinese)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MY" sz="1600" dirty="0"/>
              <a:t>Engagement through electronic/broadcast media (ASTRO, </a:t>
            </a:r>
            <a:r>
              <a:rPr lang="en-MY" sz="1600" dirty="0" err="1"/>
              <a:t>eStar</a:t>
            </a:r>
            <a:r>
              <a:rPr lang="en-MY" sz="1600" dirty="0"/>
              <a:t>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MY" sz="1600" dirty="0"/>
              <a:t>Engagement through Social Media (WhatsApp, Facebook)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MY" sz="2000" dirty="0"/>
              <a:t>2019 -2020 Improvement Roadmap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MY" sz="1600" dirty="0"/>
              <a:t>Projects progress are slower than plan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MY" sz="1600" dirty="0"/>
              <a:t>MEPN Work Groups KPIs not yet achieved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MY" sz="1600" dirty="0"/>
              <a:t>Still facing low “Buy-In” at members and enterprise level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MY" sz="1600" dirty="0"/>
              <a:t>Low participation rate, much short of the 15~30 nos. from each MEIF associations </a:t>
            </a:r>
          </a:p>
          <a:p>
            <a:pPr algn="l"/>
            <a:r>
              <a:rPr lang="en-MY" sz="2000" dirty="0"/>
              <a:t> </a:t>
            </a:r>
            <a:endParaRPr lang="en-MY" dirty="0"/>
          </a:p>
          <a:p>
            <a:pPr algn="l"/>
            <a:endParaRPr lang="en-MY" sz="2000" dirty="0"/>
          </a:p>
          <a:p>
            <a:pPr algn="l"/>
            <a:endParaRPr lang="en-MY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MY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MY" sz="2000" dirty="0"/>
          </a:p>
        </p:txBody>
      </p:sp>
    </p:spTree>
    <p:extLst>
      <p:ext uri="{BB962C8B-B14F-4D97-AF65-F5344CB8AC3E}">
        <p14:creationId xmlns:p14="http://schemas.microsoft.com/office/powerpoint/2010/main" val="35964828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7556"/>
            <a:ext cx="10515600" cy="983030"/>
          </a:xfrm>
        </p:spPr>
        <p:txBody>
          <a:bodyPr/>
          <a:lstStyle/>
          <a:p>
            <a:r>
              <a:rPr lang="en-US" dirty="0"/>
              <a:t>Key Success Factors for Clusters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785" y="1160586"/>
            <a:ext cx="10515600" cy="4794737"/>
          </a:xfrm>
        </p:spPr>
        <p:txBody>
          <a:bodyPr>
            <a:normAutofit/>
          </a:bodyPr>
          <a:lstStyle/>
          <a:p>
            <a:r>
              <a:rPr lang="en-US" sz="1800" dirty="0"/>
              <a:t>Identify right growth products/subsectors or stakeholders</a:t>
            </a:r>
          </a:p>
          <a:p>
            <a:r>
              <a:rPr lang="en-US" sz="1800" dirty="0"/>
              <a:t>Strong and committed leadership</a:t>
            </a:r>
          </a:p>
          <a:p>
            <a:pPr marL="457200" lvl="1" indent="0">
              <a:buNone/>
            </a:pPr>
            <a:r>
              <a:rPr lang="en-US" sz="1800" dirty="0"/>
              <a:t>-	Individual Personality</a:t>
            </a:r>
          </a:p>
          <a:p>
            <a:pPr marL="457200" lvl="1" indent="0">
              <a:buNone/>
            </a:pPr>
            <a:r>
              <a:rPr lang="en-US" sz="1800" dirty="0"/>
              <a:t>-	Strong leader company</a:t>
            </a:r>
          </a:p>
          <a:p>
            <a:pPr marL="457200" lvl="1" indent="0">
              <a:buNone/>
            </a:pPr>
            <a:r>
              <a:rPr lang="en-US" sz="1800" dirty="0"/>
              <a:t>-	Future Growth Stakeholder</a:t>
            </a:r>
          </a:p>
          <a:p>
            <a:pPr marL="234950" lvl="1" indent="-234950"/>
            <a:r>
              <a:rPr lang="en-US" sz="1800" dirty="0"/>
              <a:t>Strong capable cluster management  </a:t>
            </a:r>
          </a:p>
          <a:p>
            <a:pPr marL="234950" lvl="1" indent="-234950"/>
            <a:r>
              <a:rPr lang="en-US" sz="1800" dirty="0"/>
              <a:t>Committed component members</a:t>
            </a:r>
          </a:p>
          <a:p>
            <a:pPr marL="234950" lvl="1" indent="-234950"/>
            <a:r>
              <a:rPr lang="en-US" sz="1800" dirty="0"/>
              <a:t>Component companies must be specialist in their own fields</a:t>
            </a:r>
          </a:p>
          <a:p>
            <a:pPr marL="914400" lvl="2" indent="-457200">
              <a:buFontTx/>
              <a:buChar char="-"/>
            </a:pPr>
            <a:r>
              <a:rPr lang="en-US" sz="1800" dirty="0"/>
              <a:t>willing to adopt latest technologies within their fields</a:t>
            </a:r>
          </a:p>
          <a:p>
            <a:pPr marL="914400" lvl="2" indent="-457200">
              <a:buFontTx/>
              <a:buChar char="-"/>
            </a:pPr>
            <a:r>
              <a:rPr lang="en-US" sz="1800" dirty="0"/>
              <a:t>willing to adopt internationally recognized standards</a:t>
            </a:r>
          </a:p>
          <a:p>
            <a:pPr marL="914400" lvl="2" indent="-457200">
              <a:buFontTx/>
              <a:buChar char="-"/>
            </a:pPr>
            <a:r>
              <a:rPr lang="en-US" sz="1800" dirty="0"/>
              <a:t>willing to expand R&amp;D facilities and expenditure</a:t>
            </a:r>
          </a:p>
          <a:p>
            <a:pPr marL="914400" lvl="2" indent="-457200">
              <a:buFontTx/>
              <a:buChar char="-"/>
            </a:pPr>
            <a:r>
              <a:rPr lang="en-US" sz="1800" dirty="0"/>
              <a:t>willing to contribute to stakeholders product improvement</a:t>
            </a:r>
          </a:p>
          <a:p>
            <a:pPr marL="234950" lvl="2" indent="-234950"/>
            <a:r>
              <a:rPr lang="en-US" sz="1800" dirty="0"/>
              <a:t>Component companies must adopt Industry 4.0 initiatives especially </a:t>
            </a:r>
            <a:r>
              <a:rPr lang="en-US" sz="1800" dirty="0" err="1"/>
              <a:t>Digitalisation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482726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Follow-up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Identify Industry Niche Product Subsectors by Industry Association/MIDA (including heavy construction and shipbuilding, aerospace, medical devices)</a:t>
            </a:r>
          </a:p>
          <a:p>
            <a:r>
              <a:rPr lang="en-US" sz="2000" dirty="0"/>
              <a:t>Identify leader company or companies by Industry Association/MIDA</a:t>
            </a:r>
          </a:p>
          <a:p>
            <a:r>
              <a:rPr lang="en-US" sz="2000" dirty="0"/>
              <a:t>Training and Briefings by local/foreign cluster experts or existing successful clusters (MEPN)</a:t>
            </a:r>
          </a:p>
          <a:p>
            <a:r>
              <a:rPr lang="en-US" sz="2000" dirty="0"/>
              <a:t>MIDA, MITI and EPU endorsement of clusters with assistance and incentive </a:t>
            </a:r>
            <a:r>
              <a:rPr lang="en-US" sz="2000" dirty="0" err="1"/>
              <a:t>programmes</a:t>
            </a:r>
            <a:r>
              <a:rPr lang="en-US" sz="2000" dirty="0"/>
              <a:t> </a:t>
            </a:r>
          </a:p>
          <a:p>
            <a:r>
              <a:rPr lang="en-US" sz="2000" dirty="0"/>
              <a:t>Secure banks participation</a:t>
            </a:r>
          </a:p>
          <a:p>
            <a:r>
              <a:rPr lang="en-US" sz="2000" dirty="0"/>
              <a:t>Cyber Interconnectivity among members of clusters is key to success and thus MDEC can play a role</a:t>
            </a:r>
          </a:p>
          <a:p>
            <a:r>
              <a:rPr lang="en-US" sz="2000" dirty="0"/>
              <a:t>Buy Malaysia </a:t>
            </a:r>
            <a:r>
              <a:rPr lang="en-US" sz="2000" dirty="0" err="1"/>
              <a:t>programme</a:t>
            </a:r>
            <a:r>
              <a:rPr lang="en-US" sz="2000" dirty="0"/>
              <a:t> to support these clusters</a:t>
            </a:r>
          </a:p>
          <a:p>
            <a:r>
              <a:rPr lang="en-US" sz="2000" dirty="0"/>
              <a:t>MATRADE and MIDA to promote the clusters globally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407050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4231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Working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382838"/>
            <a:ext cx="9144000" cy="254085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Group Head: 	Mr. Alan Tan (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SMEMalaysia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l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Facilitator:	Mr. N. Sangaran</a:t>
            </a:r>
          </a:p>
          <a:p>
            <a:pPr algn="l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Members: 	Current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SMEMalaysia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cluster experts, Association representatives</a:t>
            </a:r>
          </a:p>
          <a:p>
            <a:pPr algn="l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Govt.:		MPC, MIDA, MATRADE</a:t>
            </a:r>
          </a:p>
          <a:p>
            <a:pPr algn="l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Advisor:		Mr. Ricky Soo</a:t>
            </a:r>
          </a:p>
          <a:p>
            <a:pPr algn="l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International Assistance:	JICA, APO</a:t>
            </a:r>
          </a:p>
          <a:p>
            <a:pPr algn="l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Target:		3 new clusters by end 2021 (with MoU or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LoI</a:t>
            </a:r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), followed by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pilot projects </a:t>
            </a:r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by 		2022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4774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5353"/>
            <a:ext cx="9144000" cy="1704609"/>
          </a:xfrm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80497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4BB336-9879-472A-A040-B769363B9C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9964" y="6667382"/>
            <a:ext cx="9600000" cy="152349"/>
          </a:xfrm>
        </p:spPr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89C90D-A5D8-45FE-AA4E-2DB33E436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000" y="21020"/>
            <a:ext cx="10021905" cy="775597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The M&amp;E Productivity Nexus working groups have identified a total of 14 projects for 2019-2020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773DF83-05EE-4505-AFF2-45678BF6DE24}"/>
              </a:ext>
            </a:extLst>
          </p:cNvPr>
          <p:cNvSpPr/>
          <p:nvPr/>
        </p:nvSpPr>
        <p:spPr>
          <a:xfrm rot="16200000">
            <a:off x="293378" y="1418236"/>
            <a:ext cx="822959" cy="365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MY" sz="1100" b="1" dirty="0"/>
              <a:t>Sectoral </a:t>
            </a:r>
          </a:p>
          <a:p>
            <a:pPr algn="ctr"/>
            <a:r>
              <a:rPr lang="en-MY" sz="1100" b="1" dirty="0"/>
              <a:t>Initiatives</a:t>
            </a:r>
          </a:p>
        </p:txBody>
      </p:sp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28E9DFFF-DFA5-4263-BD67-3EF540679C8E}"/>
              </a:ext>
            </a:extLst>
          </p:cNvPr>
          <p:cNvSpPr/>
          <p:nvPr/>
        </p:nvSpPr>
        <p:spPr>
          <a:xfrm rot="16200000">
            <a:off x="-260661" y="3934210"/>
            <a:ext cx="4174600" cy="4335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MY" sz="1100" b="1" dirty="0"/>
              <a:t>Projects</a:t>
            </a:r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7FCCC9C0-5DF7-4D61-B05F-B412B2930ED1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blackWhite">
          <a:xfrm>
            <a:off x="1081040" y="762095"/>
            <a:ext cx="2498572" cy="4308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FFFFFF"/>
                </a:solidFill>
              </a:rPr>
              <a:t>WG1 : Talent and </a:t>
            </a:r>
          </a:p>
          <a:p>
            <a:pPr algn="ctr"/>
            <a:r>
              <a:rPr lang="en-US" altLang="ko-KR" sz="1400" b="1" dirty="0">
                <a:solidFill>
                  <a:srgbClr val="FFFFFF"/>
                </a:solidFill>
              </a:rPr>
              <a:t>Manpower </a:t>
            </a:r>
            <a:endParaRPr lang="ko-KR" altLang="en-US" sz="1400" b="1" dirty="0">
              <a:solidFill>
                <a:srgbClr val="FFFFFF"/>
              </a:solidFill>
            </a:endParaRPr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3C72789C-59CB-44F0-B47E-A5C033D7FDF0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blackWhite">
          <a:xfrm>
            <a:off x="3761681" y="763445"/>
            <a:ext cx="2543215" cy="4308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FFFFFF"/>
                </a:solidFill>
              </a:rPr>
              <a:t>WG2 : Productivity and </a:t>
            </a:r>
          </a:p>
          <a:p>
            <a:pPr algn="ctr"/>
            <a:r>
              <a:rPr lang="en-US" altLang="ko-KR" sz="1400" b="1" dirty="0">
                <a:solidFill>
                  <a:srgbClr val="FFFFFF"/>
                </a:solidFill>
              </a:rPr>
              <a:t>Efficiency </a:t>
            </a:r>
            <a:endParaRPr lang="ko-KR" altLang="en-US" sz="1400" b="1" dirty="0">
              <a:solidFill>
                <a:srgbClr val="FFFFFF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7248B74-6ACB-4635-8A91-777396642694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blackWhite">
          <a:xfrm>
            <a:off x="6454830" y="735301"/>
            <a:ext cx="2576618" cy="4308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FFFFFF"/>
                </a:solidFill>
              </a:rPr>
              <a:t>WG3 : SME Empowerment and Development</a:t>
            </a:r>
            <a:endParaRPr lang="ko-KR" altLang="en-US" sz="1400" b="1" dirty="0">
              <a:solidFill>
                <a:srgbClr val="FFFFFF"/>
              </a:solidFill>
            </a:endParaRPr>
          </a:p>
        </p:txBody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877604F3-033A-46C7-8B1F-D062BE17D40D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blackWhite">
          <a:xfrm>
            <a:off x="9209072" y="758347"/>
            <a:ext cx="2536229" cy="4308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FFFFFF"/>
                </a:solidFill>
              </a:rPr>
              <a:t>WG4 : Ecosystem </a:t>
            </a:r>
          </a:p>
          <a:p>
            <a:pPr algn="ctr"/>
            <a:r>
              <a:rPr lang="en-US" altLang="ko-KR" sz="1400" b="1" dirty="0">
                <a:solidFill>
                  <a:srgbClr val="FFFFFF"/>
                </a:solidFill>
              </a:rPr>
              <a:t>(Policies &amp; Procedures)</a:t>
            </a:r>
            <a:endParaRPr lang="ko-KR" altLang="en-US" sz="1400" b="1" dirty="0">
              <a:solidFill>
                <a:srgbClr val="FFFFFF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E388E52-E718-4C19-BC6C-030C3D0B085D}"/>
              </a:ext>
            </a:extLst>
          </p:cNvPr>
          <p:cNvGrpSpPr/>
          <p:nvPr/>
        </p:nvGrpSpPr>
        <p:grpSpPr>
          <a:xfrm>
            <a:off x="1059543" y="1189635"/>
            <a:ext cx="10664801" cy="822960"/>
            <a:chOff x="-8977653" y="1359686"/>
            <a:chExt cx="8482039" cy="822960"/>
          </a:xfrm>
          <a:solidFill>
            <a:schemeClr val="bg1">
              <a:lumMod val="85000"/>
            </a:schemeClr>
          </a:solidFill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86913EE-C58B-4513-8A22-D6FB7A083085}"/>
                </a:ext>
              </a:extLst>
            </p:cNvPr>
            <p:cNvSpPr/>
            <p:nvPr/>
          </p:nvSpPr>
          <p:spPr>
            <a:xfrm>
              <a:off x="-8977653" y="1359686"/>
              <a:ext cx="1992226" cy="822960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91440" tIns="91440" rIns="91440" bIns="91440" rtlCol="0" anchor="t"/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Set up partnership between government and industry associations to up-skill existing employees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9F2E674-C78C-4166-A8DF-A8BC2F20AF1A}"/>
                </a:ext>
              </a:extLst>
            </p:cNvPr>
            <p:cNvSpPr/>
            <p:nvPr/>
          </p:nvSpPr>
          <p:spPr>
            <a:xfrm>
              <a:off x="-6834695" y="1359686"/>
              <a:ext cx="2022696" cy="822960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91440" tIns="91440" rIns="91440" bIns="91440" rtlCol="0" anchor="t"/>
            <a:lstStyle/>
            <a:p>
              <a:pPr algn="ctr"/>
              <a:r>
                <a:rPr lang="en-GB" sz="1100" b="1" dirty="0">
                  <a:solidFill>
                    <a:schemeClr val="tx1"/>
                  </a:solidFill>
                </a:rPr>
                <a:t>Set up Centre of Excellence for skilled professionals to share industry expertise and develop new technologies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31FC951-A8A9-44A3-A8D2-3C7C90CC708F}"/>
                </a:ext>
              </a:extLst>
            </p:cNvPr>
            <p:cNvSpPr/>
            <p:nvPr/>
          </p:nvSpPr>
          <p:spPr>
            <a:xfrm>
              <a:off x="-4680722" y="1359686"/>
              <a:ext cx="2022696" cy="822960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91440" tIns="91440" rIns="91440" bIns="91440" rtlCol="0" anchor="t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Set up more product testing facilities to ensure standards are met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6CDC432-8231-4878-ACB8-B6B2C67B4B42}"/>
                </a:ext>
              </a:extLst>
            </p:cNvPr>
            <p:cNvSpPr/>
            <p:nvPr/>
          </p:nvSpPr>
          <p:spPr>
            <a:xfrm>
              <a:off x="-2507294" y="1359686"/>
              <a:ext cx="2011680" cy="822960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91440" tIns="91440" rIns="91440" bIns="91440" rtlCol="0" anchor="t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Update of domestic product standards to be at par with international standards and enforce compliance</a:t>
              </a:r>
            </a:p>
          </p:txBody>
        </p:sp>
      </p:grpSp>
      <p:sp>
        <p:nvSpPr>
          <p:cNvPr id="72" name="Rectangle 71">
            <a:extLst>
              <a:ext uri="{FF2B5EF4-FFF2-40B4-BE49-F238E27FC236}">
                <a16:creationId xmlns:a16="http://schemas.microsoft.com/office/drawing/2014/main" id="{DF046C93-C6BC-4281-BC65-EDFE474BEC15}"/>
              </a:ext>
            </a:extLst>
          </p:cNvPr>
          <p:cNvSpPr/>
          <p:nvPr/>
        </p:nvSpPr>
        <p:spPr>
          <a:xfrm>
            <a:off x="6488233" y="2111908"/>
            <a:ext cx="2543215" cy="1200329"/>
          </a:xfrm>
          <a:prstGeom prst="rect">
            <a:avLst/>
          </a:prstGeom>
          <a:solidFill>
            <a:schemeClr val="accent5">
              <a:lumMod val="10000"/>
              <a:lumOff val="90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0" rtlCol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Industry Association-led efforts to enhance SME capabilities by  </a:t>
            </a:r>
            <a:r>
              <a:rPr lang="en-US" sz="1200" b="1" dirty="0">
                <a:solidFill>
                  <a:schemeClr val="tx1"/>
                </a:solidFill>
              </a:rPr>
              <a:t>leveraging on product testing facilities </a:t>
            </a:r>
            <a:r>
              <a:rPr lang="en-US" sz="1200" dirty="0">
                <a:solidFill>
                  <a:schemeClr val="tx1"/>
                </a:solidFill>
              </a:rPr>
              <a:t>&amp; Industry 4.0 funds, and cluster SME members for </a:t>
            </a:r>
            <a:r>
              <a:rPr lang="en-US" sz="1200" b="1" dirty="0">
                <a:solidFill>
                  <a:schemeClr val="tx1"/>
                </a:solidFill>
              </a:rPr>
              <a:t>joint proposals to export products</a:t>
            </a:r>
            <a:endParaRPr lang="en-GB" sz="1200" b="1" dirty="0" err="1">
              <a:solidFill>
                <a:schemeClr val="tx1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B88B355-BA80-4F0E-BB7D-1C619EF0D61E}"/>
              </a:ext>
            </a:extLst>
          </p:cNvPr>
          <p:cNvGrpSpPr/>
          <p:nvPr/>
        </p:nvGrpSpPr>
        <p:grpSpPr>
          <a:xfrm>
            <a:off x="3664605" y="3030354"/>
            <a:ext cx="2618631" cy="768886"/>
            <a:chOff x="2668075" y="2944335"/>
            <a:chExt cx="2051346" cy="343327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9C3FA174-29A0-4640-B717-3B7668538BAD}"/>
                </a:ext>
              </a:extLst>
            </p:cNvPr>
            <p:cNvSpPr/>
            <p:nvPr/>
          </p:nvSpPr>
          <p:spPr>
            <a:xfrm>
              <a:off x="2718758" y="2971737"/>
              <a:ext cx="2000663" cy="315925"/>
            </a:xfrm>
            <a:prstGeom prst="rect">
              <a:avLst/>
            </a:prstGeom>
            <a:solidFill>
              <a:schemeClr val="accent5">
                <a:lumMod val="10000"/>
                <a:lumOff val="90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ctr">
              <a:spAutoFit/>
            </a:bodyPr>
            <a:lstStyle/>
            <a:p>
              <a:r>
                <a:rPr lang="en-US" sz="1200" dirty="0" err="1">
                  <a:solidFill>
                    <a:schemeClr val="tx1"/>
                  </a:solidFill>
                </a:rPr>
                <a:t>Optimising</a:t>
              </a:r>
              <a:r>
                <a:rPr lang="en-US" sz="1200" dirty="0">
                  <a:solidFill>
                    <a:schemeClr val="tx1"/>
                  </a:solidFill>
                </a:rPr>
                <a:t> functions of COEs through </a:t>
              </a:r>
              <a:r>
                <a:rPr lang="en-US" sz="1200" b="1" dirty="0">
                  <a:solidFill>
                    <a:schemeClr val="tx1"/>
                  </a:solidFill>
                </a:rPr>
                <a:t>effective partnerships</a:t>
              </a:r>
              <a:endParaRPr lang="en-GB" sz="1200" b="1" dirty="0" err="1">
                <a:solidFill>
                  <a:schemeClr val="tx1"/>
                </a:solidFill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03404E04-4ABF-4BA8-A4D2-B986E9B5BE34}"/>
                </a:ext>
              </a:extLst>
            </p:cNvPr>
            <p:cNvSpPr/>
            <p:nvPr/>
          </p:nvSpPr>
          <p:spPr>
            <a:xfrm>
              <a:off x="2668075" y="2944335"/>
              <a:ext cx="200308" cy="11751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100" b="1" dirty="0">
                  <a:solidFill>
                    <a:schemeClr val="bg1"/>
                  </a:solidFill>
                </a:rPr>
                <a:t>6</a:t>
              </a:r>
            </a:p>
          </p:txBody>
        </p: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1CA16871-B8BF-470C-86F5-251C9180A41A}"/>
              </a:ext>
            </a:extLst>
          </p:cNvPr>
          <p:cNvSpPr/>
          <p:nvPr/>
        </p:nvSpPr>
        <p:spPr>
          <a:xfrm>
            <a:off x="3753758" y="2154690"/>
            <a:ext cx="2534880" cy="830997"/>
          </a:xfrm>
          <a:prstGeom prst="rect">
            <a:avLst/>
          </a:prstGeom>
          <a:solidFill>
            <a:schemeClr val="accent5">
              <a:lumMod val="10000"/>
              <a:lumOff val="90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0" rtlCol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Create targeted awareness </a:t>
            </a:r>
            <a:r>
              <a:rPr lang="en-US" sz="1200" dirty="0" err="1">
                <a:solidFill>
                  <a:schemeClr val="tx1"/>
                </a:solidFill>
              </a:rPr>
              <a:t>programmes</a:t>
            </a:r>
            <a:r>
              <a:rPr lang="en-US" sz="1200" dirty="0">
                <a:solidFill>
                  <a:schemeClr val="tx1"/>
                </a:solidFill>
              </a:rPr>
              <a:t> and leverage on existing </a:t>
            </a:r>
            <a:r>
              <a:rPr lang="en-US" sz="1200" b="1" dirty="0">
                <a:solidFill>
                  <a:schemeClr val="tx1"/>
                </a:solidFill>
              </a:rPr>
              <a:t>MPC productivity tools</a:t>
            </a:r>
            <a:r>
              <a:rPr lang="en-US" sz="1200" dirty="0">
                <a:solidFill>
                  <a:schemeClr val="tx1"/>
                </a:solidFill>
              </a:rPr>
              <a:t> and Govt grants to improve productivity </a:t>
            </a:r>
            <a:endParaRPr lang="en-GB" sz="1200" dirty="0" err="1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EF96E953-F304-44CC-A5A1-3647B26F5878}"/>
              </a:ext>
            </a:extLst>
          </p:cNvPr>
          <p:cNvSpPr/>
          <p:nvPr/>
        </p:nvSpPr>
        <p:spPr>
          <a:xfrm>
            <a:off x="3688442" y="2111908"/>
            <a:ext cx="237419" cy="21738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1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73D0054C-7A8B-4190-A326-9437AB8DA85E}"/>
              </a:ext>
            </a:extLst>
          </p:cNvPr>
          <p:cNvSpPr/>
          <p:nvPr/>
        </p:nvSpPr>
        <p:spPr>
          <a:xfrm>
            <a:off x="6400888" y="2049050"/>
            <a:ext cx="234906" cy="23590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100" b="1" dirty="0">
                <a:solidFill>
                  <a:schemeClr val="bg1"/>
                </a:solidFill>
              </a:rPr>
              <a:t>7</a:t>
            </a:r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B0595A3A-00FD-4C65-B3F8-313B9778577F}"/>
              </a:ext>
            </a:extLst>
          </p:cNvPr>
          <p:cNvGrpSpPr/>
          <p:nvPr/>
        </p:nvGrpSpPr>
        <p:grpSpPr>
          <a:xfrm>
            <a:off x="6418217" y="3285423"/>
            <a:ext cx="2595076" cy="948658"/>
            <a:chOff x="4818830" y="3187000"/>
            <a:chExt cx="2189442" cy="847173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9C8D053-A330-4485-B515-068C1331E24E}"/>
                </a:ext>
              </a:extLst>
            </p:cNvPr>
            <p:cNvSpPr/>
            <p:nvPr/>
          </p:nvSpPr>
          <p:spPr>
            <a:xfrm>
              <a:off x="4862586" y="3292074"/>
              <a:ext cx="2145686" cy="7420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82880" rtlCol="0" anchor="ctr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Development of a comprehensive </a:t>
              </a:r>
              <a:r>
                <a:rPr lang="en-US" sz="1200" b="1" dirty="0">
                  <a:solidFill>
                    <a:schemeClr val="tx1"/>
                  </a:solidFill>
                </a:rPr>
                <a:t>repository of the M&amp;E supply chain </a:t>
              </a:r>
              <a:r>
                <a:rPr lang="en-US" sz="1200" dirty="0">
                  <a:solidFill>
                    <a:schemeClr val="tx1"/>
                  </a:solidFill>
                </a:rPr>
                <a:t>to encourage development of end-to-end solutions</a:t>
              </a:r>
              <a:endParaRPr lang="en-GB" sz="1200" dirty="0" err="1">
                <a:solidFill>
                  <a:schemeClr val="tx1"/>
                </a:solidFill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8BB74232-85C1-427C-B269-81BF8A1E02A3}"/>
                </a:ext>
              </a:extLst>
            </p:cNvPr>
            <p:cNvSpPr/>
            <p:nvPr/>
          </p:nvSpPr>
          <p:spPr>
            <a:xfrm>
              <a:off x="4818830" y="3187000"/>
              <a:ext cx="200309" cy="20030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100" b="1" dirty="0">
                  <a:solidFill>
                    <a:schemeClr val="bg1"/>
                  </a:solidFill>
                </a:rPr>
                <a:t>8</a:t>
              </a: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C62BC5D5-3446-47E9-80BE-CF2F4776D87C}"/>
              </a:ext>
            </a:extLst>
          </p:cNvPr>
          <p:cNvGrpSpPr/>
          <p:nvPr/>
        </p:nvGrpSpPr>
        <p:grpSpPr>
          <a:xfrm>
            <a:off x="9106068" y="2012594"/>
            <a:ext cx="2637874" cy="923536"/>
            <a:chOff x="6961045" y="1898095"/>
            <a:chExt cx="2086649" cy="68843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BFAB720-E762-4A8F-B5BB-AE1E9FBADC86}"/>
                </a:ext>
              </a:extLst>
            </p:cNvPr>
            <p:cNvSpPr/>
            <p:nvPr/>
          </p:nvSpPr>
          <p:spPr>
            <a:xfrm>
              <a:off x="7036014" y="1967077"/>
              <a:ext cx="2011680" cy="619450"/>
            </a:xfrm>
            <a:prstGeom prst="rect">
              <a:avLst/>
            </a:prstGeom>
            <a:solidFill>
              <a:schemeClr val="accent5">
                <a:lumMod val="10000"/>
                <a:lumOff val="90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ctr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Emphasis on </a:t>
              </a:r>
              <a:r>
                <a:rPr lang="en-US" sz="1200" b="1" dirty="0">
                  <a:solidFill>
                    <a:schemeClr val="tx1"/>
                  </a:solidFill>
                </a:rPr>
                <a:t>procurement</a:t>
              </a:r>
              <a:r>
                <a:rPr lang="en-US" sz="1200" dirty="0">
                  <a:solidFill>
                    <a:schemeClr val="tx1"/>
                  </a:solidFill>
                </a:rPr>
                <a:t> to be based on </a:t>
              </a:r>
              <a:r>
                <a:rPr lang="en-US" sz="1200" b="1" dirty="0">
                  <a:solidFill>
                    <a:schemeClr val="tx1"/>
                  </a:solidFill>
                </a:rPr>
                <a:t>compliance to export quality standards </a:t>
              </a:r>
              <a:r>
                <a:rPr lang="en-US" sz="1200" dirty="0">
                  <a:solidFill>
                    <a:schemeClr val="tx1"/>
                  </a:solidFill>
                </a:rPr>
                <a:t>to elevate Malaysian SMEs capabilities</a:t>
              </a:r>
              <a:endParaRPr lang="en-GB" sz="1200" dirty="0" err="1">
                <a:solidFill>
                  <a:schemeClr val="tx1"/>
                </a:solidFill>
              </a:endParaRP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9664B19F-37AB-4448-8D4C-2EE8DC29E633}"/>
                </a:ext>
              </a:extLst>
            </p:cNvPr>
            <p:cNvSpPr/>
            <p:nvPr/>
          </p:nvSpPr>
          <p:spPr>
            <a:xfrm>
              <a:off x="6961045" y="1898095"/>
              <a:ext cx="185819" cy="17585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100" b="1" dirty="0">
                  <a:solidFill>
                    <a:schemeClr val="bg1"/>
                  </a:solidFill>
                </a:rPr>
                <a:t>9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9F21974-8CDC-4B90-90EA-68469AE3CCCE}"/>
              </a:ext>
            </a:extLst>
          </p:cNvPr>
          <p:cNvGrpSpPr/>
          <p:nvPr/>
        </p:nvGrpSpPr>
        <p:grpSpPr>
          <a:xfrm>
            <a:off x="9120100" y="2985687"/>
            <a:ext cx="2623843" cy="647559"/>
            <a:chOff x="6961046" y="2671321"/>
            <a:chExt cx="2086648" cy="578176"/>
          </a:xfrm>
        </p:grpSpPr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8A950D13-A4AD-4772-814C-161BBC5BAEF7}"/>
                </a:ext>
              </a:extLst>
            </p:cNvPr>
            <p:cNvSpPr/>
            <p:nvPr/>
          </p:nvSpPr>
          <p:spPr>
            <a:xfrm>
              <a:off x="7036014" y="2672417"/>
              <a:ext cx="2011680" cy="577080"/>
            </a:xfrm>
            <a:prstGeom prst="rect">
              <a:avLst/>
            </a:prstGeom>
            <a:solidFill>
              <a:schemeClr val="accent5">
                <a:lumMod val="10000"/>
                <a:lumOff val="90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ctr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Streamlining of </a:t>
              </a:r>
              <a:r>
                <a:rPr lang="en-US" sz="1200" b="1" dirty="0">
                  <a:solidFill>
                    <a:schemeClr val="tx1"/>
                  </a:solidFill>
                </a:rPr>
                <a:t>targeted processes and regulations </a:t>
              </a:r>
              <a:r>
                <a:rPr lang="en-US" sz="1200" dirty="0">
                  <a:solidFill>
                    <a:schemeClr val="tx1"/>
                  </a:solidFill>
                </a:rPr>
                <a:t>on a </a:t>
              </a:r>
              <a:r>
                <a:rPr lang="en-US" sz="1200" dirty="0" err="1">
                  <a:solidFill>
                    <a:schemeClr val="tx1"/>
                  </a:solidFill>
                </a:rPr>
                <a:t>prioritised</a:t>
              </a:r>
              <a:r>
                <a:rPr lang="en-US" sz="1200" dirty="0">
                  <a:solidFill>
                    <a:schemeClr val="tx1"/>
                  </a:solidFill>
                </a:rPr>
                <a:t> basis</a:t>
              </a:r>
              <a:endParaRPr lang="en-GB" sz="1200" dirty="0" err="1">
                <a:solidFill>
                  <a:schemeClr val="tx1"/>
                </a:solidFill>
              </a:endParaRP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8257C0C4-CA0D-4D27-B70B-98F9B6BFC578}"/>
                </a:ext>
              </a:extLst>
            </p:cNvPr>
            <p:cNvSpPr/>
            <p:nvPr/>
          </p:nvSpPr>
          <p:spPr>
            <a:xfrm>
              <a:off x="6961046" y="2671321"/>
              <a:ext cx="186812" cy="20282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b"/>
            <a:lstStyle/>
            <a:p>
              <a:pPr algn="ctr"/>
              <a:r>
                <a:rPr lang="en-MY" sz="1100" b="1" dirty="0">
                  <a:solidFill>
                    <a:schemeClr val="bg1"/>
                  </a:solidFill>
                </a:rPr>
                <a:t>10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57B4395-FF31-4331-B440-A715A23A28CE}"/>
              </a:ext>
            </a:extLst>
          </p:cNvPr>
          <p:cNvGrpSpPr/>
          <p:nvPr/>
        </p:nvGrpSpPr>
        <p:grpSpPr>
          <a:xfrm>
            <a:off x="9135098" y="3597776"/>
            <a:ext cx="2589247" cy="1109835"/>
            <a:chOff x="6984180" y="3419090"/>
            <a:chExt cx="2063514" cy="721493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A51647EA-2CFE-4627-88DE-D52D84EE8F85}"/>
                </a:ext>
              </a:extLst>
            </p:cNvPr>
            <p:cNvSpPr/>
            <p:nvPr/>
          </p:nvSpPr>
          <p:spPr>
            <a:xfrm>
              <a:off x="7036014" y="3480309"/>
              <a:ext cx="2011680" cy="6602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ctr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Govt to </a:t>
              </a:r>
              <a:r>
                <a:rPr lang="en-US" sz="1200" b="1" dirty="0">
                  <a:solidFill>
                    <a:schemeClr val="tx1"/>
                  </a:solidFill>
                </a:rPr>
                <a:t>re-include Industry Associate representatives into key Approval committees </a:t>
              </a:r>
              <a:r>
                <a:rPr lang="en-US" sz="1200" dirty="0">
                  <a:solidFill>
                    <a:schemeClr val="tx1"/>
                  </a:solidFill>
                </a:rPr>
                <a:t>for Govt incentives to build up agency knowledge and familiarity</a:t>
              </a:r>
              <a:endParaRPr lang="en-GB" sz="1200" dirty="0" err="1">
                <a:solidFill>
                  <a:schemeClr val="tx1"/>
                </a:solidFill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7339ED45-4DD7-4886-9333-39C36958A9BE}"/>
                </a:ext>
              </a:extLst>
            </p:cNvPr>
            <p:cNvSpPr/>
            <p:nvPr/>
          </p:nvSpPr>
          <p:spPr>
            <a:xfrm>
              <a:off x="6984180" y="3419090"/>
              <a:ext cx="175257" cy="14584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b"/>
            <a:lstStyle/>
            <a:p>
              <a:pPr algn="ctr"/>
              <a:r>
                <a:rPr lang="en-MY" sz="1100" b="1" dirty="0">
                  <a:solidFill>
                    <a:schemeClr val="bg1"/>
                  </a:solidFill>
                </a:rPr>
                <a:t>11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5A1A266-F839-45C9-BB91-F170FF188333}"/>
              </a:ext>
            </a:extLst>
          </p:cNvPr>
          <p:cNvGrpSpPr/>
          <p:nvPr/>
        </p:nvGrpSpPr>
        <p:grpSpPr>
          <a:xfrm>
            <a:off x="9120098" y="4736632"/>
            <a:ext cx="2623844" cy="659257"/>
            <a:chOff x="6961045" y="4335351"/>
            <a:chExt cx="2086649" cy="58862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3120F568-1694-4924-827B-526EFCB6C1C9}"/>
                </a:ext>
              </a:extLst>
            </p:cNvPr>
            <p:cNvSpPr/>
            <p:nvPr/>
          </p:nvSpPr>
          <p:spPr>
            <a:xfrm>
              <a:off x="7036014" y="4346892"/>
              <a:ext cx="2011680" cy="5770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ctr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Improvement to the </a:t>
              </a:r>
              <a:r>
                <a:rPr lang="en-US" sz="1200" b="1" dirty="0">
                  <a:solidFill>
                    <a:schemeClr val="tx1"/>
                  </a:solidFill>
                </a:rPr>
                <a:t>SST regime </a:t>
              </a:r>
              <a:r>
                <a:rPr lang="en-US" sz="1200" dirty="0">
                  <a:solidFill>
                    <a:schemeClr val="tx1"/>
                  </a:solidFill>
                </a:rPr>
                <a:t>to encourage in-country value-add activities</a:t>
              </a:r>
              <a:endParaRPr lang="en-GB" sz="1200" dirty="0" err="1">
                <a:solidFill>
                  <a:schemeClr val="tx1"/>
                </a:solidFill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077BFBCD-0850-44F1-9063-C5E1C7A9F251}"/>
                </a:ext>
              </a:extLst>
            </p:cNvPr>
            <p:cNvSpPr/>
            <p:nvPr/>
          </p:nvSpPr>
          <p:spPr>
            <a:xfrm>
              <a:off x="6961045" y="4335351"/>
              <a:ext cx="200309" cy="20030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b"/>
            <a:lstStyle/>
            <a:p>
              <a:pPr algn="ctr"/>
              <a:r>
                <a:rPr lang="en-MY" sz="1100" b="1" dirty="0">
                  <a:solidFill>
                    <a:schemeClr val="bg1"/>
                  </a:solidFill>
                </a:rPr>
                <a:t>12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0708C46-C0C1-4AC2-850C-9D20B890EA84}"/>
              </a:ext>
            </a:extLst>
          </p:cNvPr>
          <p:cNvGrpSpPr/>
          <p:nvPr/>
        </p:nvGrpSpPr>
        <p:grpSpPr>
          <a:xfrm>
            <a:off x="9120098" y="5413760"/>
            <a:ext cx="2623844" cy="659257"/>
            <a:chOff x="6961045" y="4993907"/>
            <a:chExt cx="2086649" cy="588621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B77B97CE-0245-47CB-A2EC-E5D0CD0547D4}"/>
                </a:ext>
              </a:extLst>
            </p:cNvPr>
            <p:cNvSpPr/>
            <p:nvPr/>
          </p:nvSpPr>
          <p:spPr>
            <a:xfrm>
              <a:off x="7036014" y="5005448"/>
              <a:ext cx="2011680" cy="5770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ctr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Streamlining of import duties to encourage in-country value-add activities</a:t>
              </a:r>
              <a:endParaRPr lang="en-GB" sz="1200" dirty="0" err="1">
                <a:solidFill>
                  <a:schemeClr val="tx1"/>
                </a:solidFill>
              </a:endParaRP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175BC753-EB3A-4D5C-8763-8277C9E44C2B}"/>
                </a:ext>
              </a:extLst>
            </p:cNvPr>
            <p:cNvSpPr/>
            <p:nvPr/>
          </p:nvSpPr>
          <p:spPr>
            <a:xfrm>
              <a:off x="6961045" y="4993907"/>
              <a:ext cx="200309" cy="20030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b"/>
            <a:lstStyle/>
            <a:p>
              <a:pPr algn="ctr"/>
              <a:r>
                <a:rPr lang="en-MY" sz="1100" b="1" dirty="0">
                  <a:solidFill>
                    <a:schemeClr val="bg1"/>
                  </a:solidFill>
                </a:rPr>
                <a:t>13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0804286-D465-48EB-8C29-950052648A6B}"/>
              </a:ext>
            </a:extLst>
          </p:cNvPr>
          <p:cNvGrpSpPr/>
          <p:nvPr/>
        </p:nvGrpSpPr>
        <p:grpSpPr>
          <a:xfrm>
            <a:off x="9106068" y="6012924"/>
            <a:ext cx="2637874" cy="755976"/>
            <a:chOff x="6961045" y="5652463"/>
            <a:chExt cx="2086649" cy="67197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CCA9C20F-49BF-476B-B42E-D2A218BC52AD}"/>
                </a:ext>
              </a:extLst>
            </p:cNvPr>
            <p:cNvSpPr/>
            <p:nvPr/>
          </p:nvSpPr>
          <p:spPr>
            <a:xfrm>
              <a:off x="7070080" y="5749925"/>
              <a:ext cx="1977614" cy="57451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82880" rtlCol="0" anchor="ctr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M&amp;E companies to be required to be industry association members to qualify for Govt incentives</a:t>
              </a:r>
              <a:endParaRPr lang="en-GB" sz="1200" dirty="0" err="1">
                <a:solidFill>
                  <a:schemeClr val="tx1"/>
                </a:solidFill>
              </a:endParaRP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8CAB18F2-83DC-42D1-9B4C-248AD730E460}"/>
                </a:ext>
              </a:extLst>
            </p:cNvPr>
            <p:cNvSpPr/>
            <p:nvPr/>
          </p:nvSpPr>
          <p:spPr>
            <a:xfrm>
              <a:off x="6961045" y="5652463"/>
              <a:ext cx="196917" cy="20030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b"/>
            <a:lstStyle/>
            <a:p>
              <a:pPr algn="ctr"/>
              <a:r>
                <a:rPr lang="en-MY" sz="1100" b="1" dirty="0">
                  <a:solidFill>
                    <a:schemeClr val="bg1"/>
                  </a:solidFill>
                </a:rPr>
                <a:t>14</a:t>
              </a:r>
            </a:p>
          </p:txBody>
        </p:sp>
      </p:grpSp>
      <p:sp>
        <p:nvSpPr>
          <p:cNvPr id="92" name="Rectangle 91">
            <a:extLst>
              <a:ext uri="{FF2B5EF4-FFF2-40B4-BE49-F238E27FC236}">
                <a16:creationId xmlns:a16="http://schemas.microsoft.com/office/drawing/2014/main" id="{AD286E97-6A15-473B-B631-EC654ECF38CC}"/>
              </a:ext>
            </a:extLst>
          </p:cNvPr>
          <p:cNvSpPr/>
          <p:nvPr/>
        </p:nvSpPr>
        <p:spPr>
          <a:xfrm>
            <a:off x="1081040" y="2168676"/>
            <a:ext cx="2504904" cy="830997"/>
          </a:xfrm>
          <a:prstGeom prst="rect">
            <a:avLst/>
          </a:prstGeom>
          <a:solidFill>
            <a:schemeClr val="accent5">
              <a:lumMod val="10000"/>
              <a:lumOff val="90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2880" rtlCol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University-Industry-Govt-Civil Society partnership for </a:t>
            </a:r>
            <a:r>
              <a:rPr lang="en-US" sz="1200" b="1" dirty="0">
                <a:solidFill>
                  <a:schemeClr val="tx1"/>
                </a:solidFill>
              </a:rPr>
              <a:t>M&amp;E Talent Development Roadmap </a:t>
            </a:r>
            <a:r>
              <a:rPr lang="en-US" sz="1200" dirty="0">
                <a:solidFill>
                  <a:schemeClr val="tx1"/>
                </a:solidFill>
              </a:rPr>
              <a:t>aligned to Industry 4.0</a:t>
            </a:r>
            <a:endParaRPr lang="en-GB" sz="1200" dirty="0" err="1">
              <a:solidFill>
                <a:schemeClr val="tx1"/>
              </a:solidFill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3C7C4FD4-15E9-427B-ACEE-D0EF6567B901}"/>
              </a:ext>
            </a:extLst>
          </p:cNvPr>
          <p:cNvSpPr/>
          <p:nvPr/>
        </p:nvSpPr>
        <p:spPr>
          <a:xfrm>
            <a:off x="996878" y="2105135"/>
            <a:ext cx="238317" cy="23548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100" b="1" dirty="0">
                <a:solidFill>
                  <a:schemeClr val="bg1"/>
                </a:solidFill>
              </a:rPr>
              <a:t>1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42FEAE-CA51-46CA-BF4C-EC6C08607355}"/>
              </a:ext>
            </a:extLst>
          </p:cNvPr>
          <p:cNvGrpSpPr/>
          <p:nvPr/>
        </p:nvGrpSpPr>
        <p:grpSpPr>
          <a:xfrm>
            <a:off x="996047" y="3035685"/>
            <a:ext cx="2583565" cy="894205"/>
            <a:chOff x="509198" y="2890249"/>
            <a:chExt cx="2088836" cy="678960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74CD7B8F-7658-4BF7-AD12-234D99711938}"/>
                </a:ext>
              </a:extLst>
            </p:cNvPr>
            <p:cNvSpPr/>
            <p:nvPr/>
          </p:nvSpPr>
          <p:spPr>
            <a:xfrm>
              <a:off x="577916" y="2938242"/>
              <a:ext cx="2020118" cy="630967"/>
            </a:xfrm>
            <a:prstGeom prst="rect">
              <a:avLst/>
            </a:prstGeom>
            <a:solidFill>
              <a:schemeClr val="accent5">
                <a:lumMod val="10000"/>
                <a:lumOff val="90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ctr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Encourage more </a:t>
              </a:r>
              <a:r>
                <a:rPr lang="en-US" sz="1200" b="1" dirty="0">
                  <a:solidFill>
                    <a:schemeClr val="tx1"/>
                  </a:solidFill>
                </a:rPr>
                <a:t>industry-driven apprenticeship </a:t>
              </a:r>
              <a:r>
                <a:rPr lang="en-US" sz="1200" b="1" dirty="0" err="1">
                  <a:solidFill>
                    <a:schemeClr val="tx1"/>
                  </a:solidFill>
                </a:rPr>
                <a:t>programmes</a:t>
              </a:r>
              <a:r>
                <a:rPr lang="en-US" sz="1200" b="1" dirty="0">
                  <a:solidFill>
                    <a:schemeClr val="tx1"/>
                  </a:solidFill>
                </a:rPr>
                <a:t> </a:t>
              </a:r>
              <a:r>
                <a:rPr lang="en-US" sz="1200" dirty="0">
                  <a:solidFill>
                    <a:schemeClr val="tx1"/>
                  </a:solidFill>
                </a:rPr>
                <a:t>via the Nexus and recognition for industry champions which deliver</a:t>
              </a:r>
              <a:endParaRPr lang="en-GB" sz="1200" dirty="0" err="1">
                <a:solidFill>
                  <a:schemeClr val="tx1"/>
                </a:solidFill>
              </a:endParaRPr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F7E93C68-995F-4D78-AD4C-A0D104965F17}"/>
                </a:ext>
              </a:extLst>
            </p:cNvPr>
            <p:cNvSpPr/>
            <p:nvPr/>
          </p:nvSpPr>
          <p:spPr>
            <a:xfrm>
              <a:off x="509198" y="2890249"/>
              <a:ext cx="200309" cy="20030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1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B0F24835-C99A-46B2-9CA9-EFBBEE22B52B}"/>
              </a:ext>
            </a:extLst>
          </p:cNvPr>
          <p:cNvGrpSpPr/>
          <p:nvPr/>
        </p:nvGrpSpPr>
        <p:grpSpPr>
          <a:xfrm>
            <a:off x="989188" y="3892701"/>
            <a:ext cx="2575259" cy="783626"/>
            <a:chOff x="519239" y="3921995"/>
            <a:chExt cx="2066534" cy="585810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1A9E5C60-408E-470C-905A-6AF815AC5236}"/>
                </a:ext>
              </a:extLst>
            </p:cNvPr>
            <p:cNvSpPr/>
            <p:nvPr/>
          </p:nvSpPr>
          <p:spPr>
            <a:xfrm>
              <a:off x="565655" y="4024632"/>
              <a:ext cx="2020118" cy="483173"/>
            </a:xfrm>
            <a:prstGeom prst="rect">
              <a:avLst/>
            </a:prstGeom>
            <a:solidFill>
              <a:schemeClr val="accent5">
                <a:lumMod val="10000"/>
                <a:lumOff val="90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ctr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Upskilling existing employees and trainers </a:t>
              </a:r>
              <a:r>
                <a:rPr lang="en-US" sz="1200" dirty="0">
                  <a:solidFill>
                    <a:schemeClr val="tx1"/>
                  </a:solidFill>
                </a:rPr>
                <a:t>through partnership between industry and TVET</a:t>
              </a:r>
              <a:endParaRPr lang="en-GB" sz="1200" dirty="0" err="1">
                <a:solidFill>
                  <a:schemeClr val="tx1"/>
                </a:solidFill>
              </a:endParaRP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A36E2E63-EDE0-4D24-99FD-F6028841BD2F}"/>
                </a:ext>
              </a:extLst>
            </p:cNvPr>
            <p:cNvSpPr/>
            <p:nvPr/>
          </p:nvSpPr>
          <p:spPr>
            <a:xfrm>
              <a:off x="519239" y="3921995"/>
              <a:ext cx="200309" cy="20030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1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B9890F9C-94D5-42E8-A4AA-7200E8439069}"/>
              </a:ext>
            </a:extLst>
          </p:cNvPr>
          <p:cNvGrpSpPr/>
          <p:nvPr/>
        </p:nvGrpSpPr>
        <p:grpSpPr>
          <a:xfrm>
            <a:off x="958119" y="4685167"/>
            <a:ext cx="2621493" cy="751277"/>
            <a:chOff x="519239" y="4694459"/>
            <a:chExt cx="2066534" cy="516534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3AE6CFF9-C47E-4CFC-8136-CF8896BF5204}"/>
                </a:ext>
              </a:extLst>
            </p:cNvPr>
            <p:cNvSpPr/>
            <p:nvPr/>
          </p:nvSpPr>
          <p:spPr>
            <a:xfrm>
              <a:off x="565655" y="4766614"/>
              <a:ext cx="2020118" cy="4443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80" rtlCol="0" anchor="ctr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Development of a </a:t>
              </a:r>
              <a:r>
                <a:rPr lang="en-US" sz="1200" b="1" dirty="0">
                  <a:solidFill>
                    <a:schemeClr val="tx1"/>
                  </a:solidFill>
                </a:rPr>
                <a:t>web-based one-stop center </a:t>
              </a:r>
              <a:r>
                <a:rPr lang="en-US" sz="1200" dirty="0">
                  <a:solidFill>
                    <a:schemeClr val="tx1"/>
                  </a:solidFill>
                </a:rPr>
                <a:t>for M&amp;E Human Capital Development</a:t>
              </a:r>
              <a:endParaRPr lang="en-GB" sz="1200" dirty="0" err="1">
                <a:solidFill>
                  <a:schemeClr val="tx1"/>
                </a:solidFill>
              </a:endParaRP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0E416B74-0600-4E7B-AD32-1E4D48219318}"/>
                </a:ext>
              </a:extLst>
            </p:cNvPr>
            <p:cNvSpPr/>
            <p:nvPr/>
          </p:nvSpPr>
          <p:spPr>
            <a:xfrm>
              <a:off x="519239" y="4694459"/>
              <a:ext cx="200309" cy="20030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1100" b="1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805B8D18-9011-4957-B9B7-CB393007F7C1}"/>
              </a:ext>
            </a:extLst>
          </p:cNvPr>
          <p:cNvSpPr/>
          <p:nvPr/>
        </p:nvSpPr>
        <p:spPr>
          <a:xfrm rot="16200000">
            <a:off x="-1529346" y="4285994"/>
            <a:ext cx="4483943" cy="365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MY" sz="1100" b="1" dirty="0"/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3719055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025FB-3466-423C-ADD1-4D0B0848E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8763" y="216094"/>
            <a:ext cx="9144000" cy="588991"/>
          </a:xfrm>
        </p:spPr>
        <p:txBody>
          <a:bodyPr>
            <a:normAutofit/>
          </a:bodyPr>
          <a:lstStyle/>
          <a:p>
            <a:pPr algn="l"/>
            <a:r>
              <a:rPr lang="en-MY" sz="2800" dirty="0"/>
              <a:t>MEIF Committee meeting – 18 March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6782F3-ABCB-4C0D-975B-308576FC4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2351" y="962498"/>
            <a:ext cx="10422293" cy="5596922"/>
          </a:xfrm>
        </p:spPr>
        <p:txBody>
          <a:bodyPr>
            <a:normAutofit/>
          </a:bodyPr>
          <a:lstStyle/>
          <a:p>
            <a:pPr algn="l"/>
            <a:r>
              <a:rPr lang="en-MY" sz="2000" dirty="0"/>
              <a:t>MPC “Go Digital” Programmes: -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MY" sz="2000" dirty="0"/>
              <a:t>MEVAC – launched at the onset of MCO during 1</a:t>
            </a:r>
            <a:r>
              <a:rPr lang="en-MY" sz="2000" baseline="30000" dirty="0"/>
              <a:t>st</a:t>
            </a:r>
            <a:r>
              <a:rPr lang="en-MY" sz="2000" dirty="0"/>
              <a:t> Half of 2020 with enthusiastic response from &gt;50 participants, but interest waned in 2</a:t>
            </a:r>
            <a:r>
              <a:rPr lang="en-MY" sz="2000" baseline="30000" dirty="0"/>
              <a:t>nd</a:t>
            </a:r>
            <a:r>
              <a:rPr lang="en-MY" sz="2000" dirty="0"/>
              <a:t> Half 2020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MY" sz="2000" dirty="0"/>
              <a:t>Productivity 1010 programme – productivity improvements leveraging on digital solution is quite well received by companies</a:t>
            </a:r>
          </a:p>
          <a:p>
            <a:pPr marL="457200" indent="-457200" algn="l">
              <a:buFont typeface="+mj-lt"/>
              <a:buAutoNum type="arabicPeriod"/>
            </a:pPr>
            <a:endParaRPr lang="en-MY" sz="2000" dirty="0"/>
          </a:p>
          <a:p>
            <a:pPr algn="l"/>
            <a:endParaRPr lang="en-MY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MY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MY" sz="2000" dirty="0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01AC40ED-63A6-42AD-88C3-9D2449F425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42" y="2911148"/>
            <a:ext cx="5750309" cy="3484225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9C414BDF-22F9-43C7-8C21-0F0385F162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897" y="2939139"/>
            <a:ext cx="5988190" cy="3368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571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1CEC7-915C-40DE-8194-1A01980F1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2846"/>
            <a:ext cx="10515600" cy="599609"/>
          </a:xfrm>
        </p:spPr>
        <p:txBody>
          <a:bodyPr>
            <a:normAutofit/>
          </a:bodyPr>
          <a:lstStyle/>
          <a:p>
            <a:r>
              <a:rPr lang="en-US" sz="2400" b="1" dirty="0"/>
              <a:t>MPC Digital Productivity </a:t>
            </a:r>
            <a:r>
              <a:rPr lang="en-US" sz="2400" b="1" dirty="0" err="1"/>
              <a:t>Programmes</a:t>
            </a:r>
            <a:endParaRPr lang="en-MY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AED83-4F32-43FD-893E-A815C25BF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066"/>
            <a:ext cx="10515600" cy="527934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MY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339EEF-B4AB-446E-8242-BDD8446ED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375" y="1275127"/>
            <a:ext cx="9354650" cy="432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720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1CEC7-915C-40DE-8194-1A01980F1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609"/>
          </a:xfrm>
        </p:spPr>
        <p:txBody>
          <a:bodyPr>
            <a:normAutofit/>
          </a:bodyPr>
          <a:lstStyle/>
          <a:p>
            <a:r>
              <a:rPr lang="en-US" sz="2400" b="1" dirty="0"/>
              <a:t>Common Findings &amp; Feedbacks</a:t>
            </a:r>
            <a:endParaRPr lang="en-MY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AED83-4F32-43FD-893E-A815C25BF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7622"/>
            <a:ext cx="10515600" cy="5279341"/>
          </a:xfrm>
        </p:spPr>
        <p:txBody>
          <a:bodyPr>
            <a:normAutofit/>
          </a:bodyPr>
          <a:lstStyle/>
          <a:p>
            <a:r>
              <a:rPr lang="en-MY" sz="1800" dirty="0"/>
              <a:t>Machinery &amp; Equipment Sector : -</a:t>
            </a:r>
          </a:p>
          <a:p>
            <a:pPr lvl="1"/>
            <a:r>
              <a:rPr lang="en-MY" sz="1800" dirty="0"/>
              <a:t>Approximately 85% are Small &amp; Medium Enterprises (SME) </a:t>
            </a:r>
          </a:p>
          <a:p>
            <a:pPr lvl="1"/>
            <a:r>
              <a:rPr lang="en-MY" sz="1800" dirty="0"/>
              <a:t>Typical “Value Added” content achieved ≤15% of revenue</a:t>
            </a:r>
          </a:p>
          <a:p>
            <a:pPr lvl="1"/>
            <a:r>
              <a:rPr lang="en-MY" sz="1800" dirty="0"/>
              <a:t>Large variation in technology &amp; innovation adoption</a:t>
            </a:r>
          </a:p>
          <a:p>
            <a:pPr lvl="1"/>
            <a:r>
              <a:rPr lang="en-MY" sz="1800" dirty="0"/>
              <a:t>Differing view on how productivity impacts business sustainability </a:t>
            </a:r>
          </a:p>
          <a:p>
            <a:pPr lvl="1"/>
            <a:r>
              <a:rPr lang="en-MY" sz="1800" dirty="0"/>
              <a:t>“Red Ocean” strategy predominates</a:t>
            </a:r>
          </a:p>
          <a:p>
            <a:pPr marL="457200" lvl="1" indent="0">
              <a:buNone/>
            </a:pPr>
            <a:endParaRPr lang="en-MY" sz="1800" dirty="0"/>
          </a:p>
          <a:p>
            <a:r>
              <a:rPr lang="en-MY" sz="1800" dirty="0"/>
              <a:t>Common Issues &amp; Challenges cited by the M&amp;E sector : -</a:t>
            </a:r>
          </a:p>
          <a:p>
            <a:pPr lvl="1"/>
            <a:r>
              <a:rPr lang="en-MY" sz="1800" dirty="0"/>
              <a:t>Talent &amp; Manpower</a:t>
            </a:r>
          </a:p>
          <a:p>
            <a:pPr lvl="1"/>
            <a:r>
              <a:rPr lang="en-MY" sz="1800" dirty="0"/>
              <a:t>Technology &amp; Innovation adoption to enhance Productivity </a:t>
            </a:r>
          </a:p>
          <a:p>
            <a:pPr lvl="1"/>
            <a:r>
              <a:rPr lang="en-MY" sz="1800" dirty="0"/>
              <a:t>SME empowerment &amp; Development</a:t>
            </a:r>
          </a:p>
          <a:p>
            <a:pPr lvl="1"/>
            <a:r>
              <a:rPr lang="en-MY" sz="1800" dirty="0"/>
              <a:t>Improve the M&amp;E eco-system (policies &amp; procedures)</a:t>
            </a:r>
          </a:p>
          <a:p>
            <a:pPr lvl="1"/>
            <a:endParaRPr lang="en-MY" sz="1800" dirty="0"/>
          </a:p>
          <a:p>
            <a:r>
              <a:rPr lang="en-MY" sz="1800" dirty="0"/>
              <a:t>Profitability takes precedent over productivity </a:t>
            </a:r>
          </a:p>
          <a:p>
            <a:pPr marL="0" indent="0">
              <a:buNone/>
            </a:pPr>
            <a:endParaRPr lang="en-MY" sz="1800" dirty="0"/>
          </a:p>
          <a:p>
            <a:r>
              <a:rPr lang="en-MY" sz="1800" dirty="0"/>
              <a:t>“Silos” - Public agencies and Private enterprises</a:t>
            </a:r>
          </a:p>
        </p:txBody>
      </p:sp>
    </p:spTree>
    <p:extLst>
      <p:ext uri="{BB962C8B-B14F-4D97-AF65-F5344CB8AC3E}">
        <p14:creationId xmlns:p14="http://schemas.microsoft.com/office/powerpoint/2010/main" val="857969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15CE7F9-65FF-4747-AA93-441AA0D65F52}"/>
              </a:ext>
            </a:extLst>
          </p:cNvPr>
          <p:cNvGraphicFramePr>
            <a:graphicFrameLocks noGrp="1"/>
          </p:cNvGraphicFramePr>
          <p:nvPr/>
        </p:nvGraphicFramePr>
        <p:xfrm>
          <a:off x="385893" y="719666"/>
          <a:ext cx="11492916" cy="432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7424">
                  <a:extLst>
                    <a:ext uri="{9D8B030D-6E8A-4147-A177-3AD203B41FA5}">
                      <a16:colId xmlns:a16="http://schemas.microsoft.com/office/drawing/2014/main" val="372730383"/>
                    </a:ext>
                  </a:extLst>
                </a:gridCol>
                <a:gridCol w="2869034">
                  <a:extLst>
                    <a:ext uri="{9D8B030D-6E8A-4147-A177-3AD203B41FA5}">
                      <a16:colId xmlns:a16="http://schemas.microsoft.com/office/drawing/2014/main" val="3149373946"/>
                    </a:ext>
                  </a:extLst>
                </a:gridCol>
                <a:gridCol w="2873229">
                  <a:extLst>
                    <a:ext uri="{9D8B030D-6E8A-4147-A177-3AD203B41FA5}">
                      <a16:colId xmlns:a16="http://schemas.microsoft.com/office/drawing/2014/main" val="3844698637"/>
                    </a:ext>
                  </a:extLst>
                </a:gridCol>
                <a:gridCol w="2873229">
                  <a:extLst>
                    <a:ext uri="{9D8B030D-6E8A-4147-A177-3AD203B41FA5}">
                      <a16:colId xmlns:a16="http://schemas.microsoft.com/office/drawing/2014/main" val="5665432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MY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LLC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SME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MNC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869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/>
                        <a:t>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Longer term (&gt;3 years)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Short term, immediate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Strategic (≥ 5 years)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996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/>
                        <a:t>Geographic scope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Regional &amp; Domestic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Domestic focus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Global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547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/>
                        <a:t>Innovative mindset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Embrace/embedded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Passive-Reactive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Encoded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416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/>
                        <a:t>Digitization &amp; technology adoption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Intermediate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Ad-hoc, discrete equipment, rather than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Encoded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971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/>
                        <a:t>Management focus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Targeted investment to sustain business, driven by regulations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Short term profit, survival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Long term sustainability, plus corporate image, safety important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931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/>
                        <a:t>Operation excellence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System and process improvements on need basis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Ad-hoc, reactive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Strong emphasis on lean processes, dedicated resources to realize continuous improvements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854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/>
                        <a:t>Productivity priority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Soft targets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Typical no formal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/>
                        <a:t>Hard, stretched targets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403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539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5DAD0DD-EC10-46B2-A922-E4C29625E842}"/>
              </a:ext>
            </a:extLst>
          </p:cNvPr>
          <p:cNvSpPr txBox="1"/>
          <p:nvPr/>
        </p:nvSpPr>
        <p:spPr>
          <a:xfrm>
            <a:off x="287383" y="496377"/>
            <a:ext cx="5336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Machinery &amp; Equipment</a:t>
            </a:r>
          </a:p>
          <a:p>
            <a:r>
              <a:rPr lang="en-US" sz="2400" b="1" dirty="0"/>
              <a:t>Virtual Advisory Clinic </a:t>
            </a:r>
            <a:endParaRPr lang="en-MY" sz="2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1237D2-A647-4C25-8A46-02E839ECC07F}"/>
              </a:ext>
            </a:extLst>
          </p:cNvPr>
          <p:cNvSpPr txBox="1"/>
          <p:nvPr/>
        </p:nvSpPr>
        <p:spPr>
          <a:xfrm>
            <a:off x="566057" y="1454320"/>
            <a:ext cx="10755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Typical issues raised during MEVAC</a:t>
            </a:r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A7693042-0221-4132-A372-3B280AEA04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163403"/>
              </p:ext>
            </p:extLst>
          </p:nvPr>
        </p:nvGraphicFramePr>
        <p:xfrm>
          <a:off x="712631" y="1928160"/>
          <a:ext cx="10199209" cy="4398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41396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Shap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2567</Words>
  <Application>Microsoft Office PowerPoint</Application>
  <PresentationFormat>Widescreen</PresentationFormat>
  <Paragraphs>414</Paragraphs>
  <Slides>33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Arial Black</vt:lpstr>
      <vt:lpstr>Calibri</vt:lpstr>
      <vt:lpstr>Calibri Light</vt:lpstr>
      <vt:lpstr>Office Theme</vt:lpstr>
      <vt:lpstr>MEIF Committee Meeting   Proposed Action Plan &amp; Calendar 2021</vt:lpstr>
      <vt:lpstr>Recap - MEIF AGM (24 September 2020) </vt:lpstr>
      <vt:lpstr>MEIF Committee meeting – 18 March 2021</vt:lpstr>
      <vt:lpstr>The M&amp;E Productivity Nexus working groups have identified a total of 14 projects for 2019-2020</vt:lpstr>
      <vt:lpstr>MEIF Committee meeting – 18 March 2021</vt:lpstr>
      <vt:lpstr>MPC Digital Productivity Programmes</vt:lpstr>
      <vt:lpstr>Common Findings &amp; Feedbacks</vt:lpstr>
      <vt:lpstr>PowerPoint Presentation</vt:lpstr>
      <vt:lpstr>PowerPoint Presentation</vt:lpstr>
      <vt:lpstr>MEIF meeting – 18 March 2021</vt:lpstr>
      <vt:lpstr>MEIF meeting – 18 March 2021</vt:lpstr>
      <vt:lpstr>PowerPoint Presentation</vt:lpstr>
      <vt:lpstr>PowerPoint Presentation</vt:lpstr>
      <vt:lpstr>MEIF meeting – 18 March 2021</vt:lpstr>
      <vt:lpstr>PowerPoint Presentation</vt:lpstr>
      <vt:lpstr>PowerPoint Presentation</vt:lpstr>
      <vt:lpstr>Example of MEVAC follow up: -   New Market Development &amp; Export</vt:lpstr>
      <vt:lpstr>Example of Digitalization solution Customers and assets management outsider company premises : -   </vt:lpstr>
      <vt:lpstr>   Field Service Management (FSM)</vt:lpstr>
      <vt:lpstr>Field Service Management (FSM) </vt:lpstr>
      <vt:lpstr>Field Service Management (FSM) </vt:lpstr>
      <vt:lpstr>MEPN Industry Cluster Programme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Way Forward</vt:lpstr>
      <vt:lpstr>Key Success Factors for Clusters</vt:lpstr>
      <vt:lpstr>Follow-up Steps</vt:lpstr>
      <vt:lpstr>Working Group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MEPN NOPC Presentation – 21 January 2020</dc:title>
  <dc:creator>KS Yoong</dc:creator>
  <cp:lastModifiedBy>KS Yoong</cp:lastModifiedBy>
  <cp:revision>57</cp:revision>
  <dcterms:created xsi:type="dcterms:W3CDTF">2020-01-17T08:25:38Z</dcterms:created>
  <dcterms:modified xsi:type="dcterms:W3CDTF">2021-03-17T09:25:59Z</dcterms:modified>
</cp:coreProperties>
</file>